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61"/>
  </p:notesMasterIdLst>
  <p:handoutMasterIdLst>
    <p:handoutMasterId r:id="rId62"/>
  </p:handoutMasterIdLst>
  <p:sldIdLst>
    <p:sldId id="318" r:id="rId2"/>
    <p:sldId id="271" r:id="rId3"/>
    <p:sldId id="257" r:id="rId4"/>
    <p:sldId id="258" r:id="rId5"/>
    <p:sldId id="259" r:id="rId6"/>
    <p:sldId id="260" r:id="rId7"/>
    <p:sldId id="261" r:id="rId8"/>
    <p:sldId id="268" r:id="rId9"/>
    <p:sldId id="262" r:id="rId10"/>
    <p:sldId id="263" r:id="rId11"/>
    <p:sldId id="264" r:id="rId12"/>
    <p:sldId id="265" r:id="rId13"/>
    <p:sldId id="269" r:id="rId14"/>
    <p:sldId id="292" r:id="rId15"/>
    <p:sldId id="290" r:id="rId16"/>
    <p:sldId id="294" r:id="rId17"/>
    <p:sldId id="295" r:id="rId18"/>
    <p:sldId id="285" r:id="rId19"/>
    <p:sldId id="291" r:id="rId20"/>
    <p:sldId id="296" r:id="rId21"/>
    <p:sldId id="297" r:id="rId22"/>
    <p:sldId id="293" r:id="rId23"/>
    <p:sldId id="266" r:id="rId24"/>
    <p:sldId id="270" r:id="rId25"/>
    <p:sldId id="267" r:id="rId26"/>
    <p:sldId id="286" r:id="rId27"/>
    <p:sldId id="272" r:id="rId28"/>
    <p:sldId id="287" r:id="rId29"/>
    <p:sldId id="273" r:id="rId30"/>
    <p:sldId id="274" r:id="rId31"/>
    <p:sldId id="276" r:id="rId32"/>
    <p:sldId id="288" r:id="rId33"/>
    <p:sldId id="275" r:id="rId34"/>
    <p:sldId id="277" r:id="rId35"/>
    <p:sldId id="278" r:id="rId36"/>
    <p:sldId id="279" r:id="rId37"/>
    <p:sldId id="283" r:id="rId38"/>
    <p:sldId id="280" r:id="rId39"/>
    <p:sldId id="284" r:id="rId40"/>
    <p:sldId id="289" r:id="rId41"/>
    <p:sldId id="300" r:id="rId42"/>
    <p:sldId id="301" r:id="rId43"/>
    <p:sldId id="304" r:id="rId44"/>
    <p:sldId id="311" r:id="rId45"/>
    <p:sldId id="305" r:id="rId46"/>
    <p:sldId id="306" r:id="rId47"/>
    <p:sldId id="307" r:id="rId48"/>
    <p:sldId id="308" r:id="rId49"/>
    <p:sldId id="317" r:id="rId50"/>
    <p:sldId id="310" r:id="rId51"/>
    <p:sldId id="309" r:id="rId52"/>
    <p:sldId id="312" r:id="rId53"/>
    <p:sldId id="313" r:id="rId54"/>
    <p:sldId id="316" r:id="rId55"/>
    <p:sldId id="314" r:id="rId56"/>
    <p:sldId id="315" r:id="rId57"/>
    <p:sldId id="298" r:id="rId58"/>
    <p:sldId id="299" r:id="rId59"/>
    <p:sldId id="303" r:id="rId60"/>
  </p:sldIdLst>
  <p:sldSz cx="12192000" cy="6858000"/>
  <p:notesSz cx="6985000" cy="92837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834" y="60"/>
      </p:cViewPr>
      <p:guideLst>
        <p:guide orient="horz" pos="2160"/>
        <p:guide pos="3840"/>
      </p:guideLst>
    </p:cSldViewPr>
  </p:slideViewPr>
  <p:notesTextViewPr>
    <p:cViewPr>
      <p:scale>
        <a:sx n="3" d="2"/>
        <a:sy n="3" d="2"/>
      </p:scale>
      <p:origin x="0" y="0"/>
    </p:cViewPr>
  </p:notesTextViewPr>
  <p:sorterViewPr>
    <p:cViewPr>
      <p:scale>
        <a:sx n="100" d="100"/>
        <a:sy n="100" d="100"/>
      </p:scale>
      <p:origin x="0" y="-14395"/>
    </p:cViewPr>
  </p:sorterViewPr>
  <p:gridSpacing cx="36004" cy="36004"/>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7363"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56050" y="0"/>
            <a:ext cx="3027363" cy="463550"/>
          </a:xfrm>
          <a:prstGeom prst="rect">
            <a:avLst/>
          </a:prstGeom>
        </p:spPr>
        <p:txBody>
          <a:bodyPr vert="horz" lIns="91440" tIns="45720" rIns="91440" bIns="45720" rtlCol="0"/>
          <a:lstStyle>
            <a:lvl1pPr algn="r">
              <a:defRPr sz="1200"/>
            </a:lvl1pPr>
          </a:lstStyle>
          <a:p>
            <a:fld id="{58392850-6689-4BC0-B8D0-841BD2C72F38}" type="datetimeFigureOut">
              <a:rPr lang="en-US" smtClean="0"/>
              <a:t>7/17/2018</a:t>
            </a:fld>
            <a:endParaRPr lang="en-US"/>
          </a:p>
        </p:txBody>
      </p:sp>
      <p:sp>
        <p:nvSpPr>
          <p:cNvPr id="4" name="Footer Placeholder 3"/>
          <p:cNvSpPr>
            <a:spLocks noGrp="1"/>
          </p:cNvSpPr>
          <p:nvPr>
            <p:ph type="ftr" sz="quarter" idx="2"/>
          </p:nvPr>
        </p:nvSpPr>
        <p:spPr>
          <a:xfrm>
            <a:off x="0" y="8818563"/>
            <a:ext cx="3027363"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56050" y="8818563"/>
            <a:ext cx="3027363" cy="463550"/>
          </a:xfrm>
          <a:prstGeom prst="rect">
            <a:avLst/>
          </a:prstGeom>
        </p:spPr>
        <p:txBody>
          <a:bodyPr vert="horz" lIns="91440" tIns="45720" rIns="91440" bIns="45720" rtlCol="0" anchor="b"/>
          <a:lstStyle>
            <a:lvl1pPr algn="r">
              <a:defRPr sz="1200"/>
            </a:lvl1pPr>
          </a:lstStyle>
          <a:p>
            <a:fld id="{12B05B10-43B3-4BF7-BDDF-C69FFE61CEE8}" type="slidenum">
              <a:rPr lang="en-US" smtClean="0"/>
              <a:t>‹#›</a:t>
            </a:fld>
            <a:endParaRPr lang="en-US"/>
          </a:p>
        </p:txBody>
      </p:sp>
    </p:spTree>
    <p:extLst>
      <p:ext uri="{BB962C8B-B14F-4D97-AF65-F5344CB8AC3E}">
        <p14:creationId xmlns:p14="http://schemas.microsoft.com/office/powerpoint/2010/main" val="11922834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7363"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56050" y="0"/>
            <a:ext cx="3027363" cy="465138"/>
          </a:xfrm>
          <a:prstGeom prst="rect">
            <a:avLst/>
          </a:prstGeom>
        </p:spPr>
        <p:txBody>
          <a:bodyPr vert="horz" lIns="91440" tIns="45720" rIns="91440" bIns="45720" rtlCol="0"/>
          <a:lstStyle>
            <a:lvl1pPr algn="r">
              <a:defRPr sz="1200"/>
            </a:lvl1pPr>
          </a:lstStyle>
          <a:p>
            <a:fld id="{403A65A5-BD0D-40DB-886B-BEFED44EB7C6}" type="datetimeFigureOut">
              <a:rPr lang="en-US" smtClean="0"/>
              <a:t>7/17/2018</a:t>
            </a:fld>
            <a:endParaRPr lang="en-US"/>
          </a:p>
        </p:txBody>
      </p:sp>
      <p:sp>
        <p:nvSpPr>
          <p:cNvPr id="4" name="Slide Image Placeholder 3"/>
          <p:cNvSpPr>
            <a:spLocks noGrp="1" noRot="1" noChangeAspect="1"/>
          </p:cNvSpPr>
          <p:nvPr>
            <p:ph type="sldImg" idx="2"/>
          </p:nvPr>
        </p:nvSpPr>
        <p:spPr>
          <a:xfrm>
            <a:off x="708025" y="1160463"/>
            <a:ext cx="5568950" cy="31337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98500" y="4467225"/>
            <a:ext cx="5588000" cy="3656013"/>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18563"/>
            <a:ext cx="3027363" cy="46513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56050" y="8818563"/>
            <a:ext cx="3027363" cy="465137"/>
          </a:xfrm>
          <a:prstGeom prst="rect">
            <a:avLst/>
          </a:prstGeom>
        </p:spPr>
        <p:txBody>
          <a:bodyPr vert="horz" lIns="91440" tIns="45720" rIns="91440" bIns="45720" rtlCol="0" anchor="b"/>
          <a:lstStyle>
            <a:lvl1pPr algn="r">
              <a:defRPr sz="1200"/>
            </a:lvl1pPr>
          </a:lstStyle>
          <a:p>
            <a:fld id="{F424DCBC-1FB8-4026-9262-3FE55E3E20C7}" type="slidenum">
              <a:rPr lang="en-US" smtClean="0"/>
              <a:t>‹#›</a:t>
            </a:fld>
            <a:endParaRPr lang="en-US"/>
          </a:p>
        </p:txBody>
      </p:sp>
    </p:spTree>
    <p:extLst>
      <p:ext uri="{BB962C8B-B14F-4D97-AF65-F5344CB8AC3E}">
        <p14:creationId xmlns:p14="http://schemas.microsoft.com/office/powerpoint/2010/main" val="35131892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78DC84A-D9DC-4905-A591-668A78D4D351}" type="datetime1">
              <a:rPr lang="en-US" smtClean="0"/>
              <a:t>7/17/2018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3D6342-8226-4CFD-B95D-B1B67BDE0A20}" type="slidenum">
              <a:rPr lang="en-US" smtClean="0"/>
              <a:t>‹#›</a:t>
            </a:fld>
            <a:endParaRPr lang="en-US"/>
          </a:p>
        </p:txBody>
      </p:sp>
    </p:spTree>
    <p:extLst>
      <p:ext uri="{BB962C8B-B14F-4D97-AF65-F5344CB8AC3E}">
        <p14:creationId xmlns:p14="http://schemas.microsoft.com/office/powerpoint/2010/main" val="42488824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1C8807A-D2F2-4435-9366-587F78445897}" type="datetime1">
              <a:rPr lang="en-US" smtClean="0"/>
              <a:t>7/17/2018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3D6342-8226-4CFD-B95D-B1B67BDE0A20}" type="slidenum">
              <a:rPr lang="en-US" smtClean="0"/>
              <a:t>‹#›</a:t>
            </a:fld>
            <a:endParaRPr lang="en-US"/>
          </a:p>
        </p:txBody>
      </p:sp>
    </p:spTree>
    <p:extLst>
      <p:ext uri="{BB962C8B-B14F-4D97-AF65-F5344CB8AC3E}">
        <p14:creationId xmlns:p14="http://schemas.microsoft.com/office/powerpoint/2010/main" val="547842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F81A74A-58E2-4006-A452-A5B8AA29F0CC}" type="datetime1">
              <a:rPr lang="en-US" smtClean="0"/>
              <a:t>7/17/2018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3D6342-8226-4CFD-B95D-B1B67BDE0A20}" type="slidenum">
              <a:rPr lang="en-US" smtClean="0"/>
              <a:t>‹#›</a:t>
            </a:fld>
            <a:endParaRPr lang="en-US"/>
          </a:p>
        </p:txBody>
      </p:sp>
    </p:spTree>
    <p:extLst>
      <p:ext uri="{BB962C8B-B14F-4D97-AF65-F5344CB8AC3E}">
        <p14:creationId xmlns:p14="http://schemas.microsoft.com/office/powerpoint/2010/main" val="18459607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269A18B-0C4A-4581-A0F6-C981CA604D61}" type="datetime1">
              <a:rPr lang="en-US" smtClean="0"/>
              <a:t>7/17/2018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3D6342-8226-4CFD-B95D-B1B67BDE0A20}" type="slidenum">
              <a:rPr lang="en-US" smtClean="0"/>
              <a:t>‹#›</a:t>
            </a:fld>
            <a:endParaRPr lang="en-US"/>
          </a:p>
        </p:txBody>
      </p:sp>
    </p:spTree>
    <p:extLst>
      <p:ext uri="{BB962C8B-B14F-4D97-AF65-F5344CB8AC3E}">
        <p14:creationId xmlns:p14="http://schemas.microsoft.com/office/powerpoint/2010/main" val="6195510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A85F3D3-60E1-4E87-9276-6B88468B0706}" type="datetime1">
              <a:rPr lang="en-US" smtClean="0"/>
              <a:t>7/17/2018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3D6342-8226-4CFD-B95D-B1B67BDE0A20}" type="slidenum">
              <a:rPr lang="en-US" smtClean="0"/>
              <a:t>‹#›</a:t>
            </a:fld>
            <a:endParaRPr lang="en-US"/>
          </a:p>
        </p:txBody>
      </p:sp>
    </p:spTree>
    <p:extLst>
      <p:ext uri="{BB962C8B-B14F-4D97-AF65-F5344CB8AC3E}">
        <p14:creationId xmlns:p14="http://schemas.microsoft.com/office/powerpoint/2010/main" val="41561486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A029BC4-298F-47FA-A694-3254C1F66659}" type="datetime1">
              <a:rPr lang="en-US" smtClean="0"/>
              <a:t>7/17/2018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3D6342-8226-4CFD-B95D-B1B67BDE0A20}" type="slidenum">
              <a:rPr lang="en-US" smtClean="0"/>
              <a:t>‹#›</a:t>
            </a:fld>
            <a:endParaRPr lang="en-US"/>
          </a:p>
        </p:txBody>
      </p:sp>
    </p:spTree>
    <p:extLst>
      <p:ext uri="{BB962C8B-B14F-4D97-AF65-F5344CB8AC3E}">
        <p14:creationId xmlns:p14="http://schemas.microsoft.com/office/powerpoint/2010/main" val="5880889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0ACE60D-F7E0-4680-9E86-5195E8C063A1}" type="datetime1">
              <a:rPr lang="en-US" smtClean="0"/>
              <a:t>7/17/2018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3D6342-8226-4CFD-B95D-B1B67BDE0A20}" type="slidenum">
              <a:rPr lang="en-US" smtClean="0"/>
              <a:t>‹#›</a:t>
            </a:fld>
            <a:endParaRPr lang="en-US"/>
          </a:p>
        </p:txBody>
      </p:sp>
    </p:spTree>
    <p:extLst>
      <p:ext uri="{BB962C8B-B14F-4D97-AF65-F5344CB8AC3E}">
        <p14:creationId xmlns:p14="http://schemas.microsoft.com/office/powerpoint/2010/main" val="37853259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E7F44CA-763E-46EA-B6FF-6FB4081691D6}" type="datetime1">
              <a:rPr lang="en-US" smtClean="0"/>
              <a:t>7/17/2018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3D6342-8226-4CFD-B95D-B1B67BDE0A20}" type="slidenum">
              <a:rPr lang="en-US" smtClean="0"/>
              <a:t>‹#›</a:t>
            </a:fld>
            <a:endParaRPr lang="en-US"/>
          </a:p>
        </p:txBody>
      </p:sp>
    </p:spTree>
    <p:extLst>
      <p:ext uri="{BB962C8B-B14F-4D97-AF65-F5344CB8AC3E}">
        <p14:creationId xmlns:p14="http://schemas.microsoft.com/office/powerpoint/2010/main" val="35372313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FFB789-B08D-4217-A38A-84846DD2F6D9}" type="datetime1">
              <a:rPr lang="en-US" smtClean="0"/>
              <a:t>7/17/2018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3D6342-8226-4CFD-B95D-B1B67BDE0A20}" type="slidenum">
              <a:rPr lang="en-US" smtClean="0"/>
              <a:t>‹#›</a:t>
            </a:fld>
            <a:endParaRPr lang="en-US"/>
          </a:p>
        </p:txBody>
      </p:sp>
    </p:spTree>
    <p:extLst>
      <p:ext uri="{BB962C8B-B14F-4D97-AF65-F5344CB8AC3E}">
        <p14:creationId xmlns:p14="http://schemas.microsoft.com/office/powerpoint/2010/main" val="11931874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5A65339-841E-470F-8FC0-A098187A27FA}" type="datetime1">
              <a:rPr lang="en-US" smtClean="0"/>
              <a:t>7/17/2018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3D6342-8226-4CFD-B95D-B1B67BDE0A20}" type="slidenum">
              <a:rPr lang="en-US" smtClean="0"/>
              <a:t>‹#›</a:t>
            </a:fld>
            <a:endParaRPr lang="en-US"/>
          </a:p>
        </p:txBody>
      </p:sp>
    </p:spTree>
    <p:extLst>
      <p:ext uri="{BB962C8B-B14F-4D97-AF65-F5344CB8AC3E}">
        <p14:creationId xmlns:p14="http://schemas.microsoft.com/office/powerpoint/2010/main" val="4274995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60A31F0-D4D5-4E4C-B39C-82FC2158E94B}" type="datetime1">
              <a:rPr lang="en-US" smtClean="0"/>
              <a:t>7/17/2018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3D6342-8226-4CFD-B95D-B1B67BDE0A20}" type="slidenum">
              <a:rPr lang="en-US" smtClean="0"/>
              <a:t>‹#›</a:t>
            </a:fld>
            <a:endParaRPr lang="en-US"/>
          </a:p>
        </p:txBody>
      </p:sp>
    </p:spTree>
    <p:extLst>
      <p:ext uri="{BB962C8B-B14F-4D97-AF65-F5344CB8AC3E}">
        <p14:creationId xmlns:p14="http://schemas.microsoft.com/office/powerpoint/2010/main" val="16710254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B6EEC3-0556-4387-8FF6-88AF747AC5AC}" type="datetime1">
              <a:rPr lang="en-US" smtClean="0"/>
              <a:t>7/17/2018</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3D6342-8226-4CFD-B95D-B1B67BDE0A20}" type="slidenum">
              <a:rPr lang="en-US" smtClean="0"/>
              <a:t>‹#›</a:t>
            </a:fld>
            <a:endParaRPr lang="en-US"/>
          </a:p>
        </p:txBody>
      </p:sp>
    </p:spTree>
    <p:extLst>
      <p:ext uri="{BB962C8B-B14F-4D97-AF65-F5344CB8AC3E}">
        <p14:creationId xmlns:p14="http://schemas.microsoft.com/office/powerpoint/2010/main" val="64913104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3DCA923-1DBA-47FD-A282-BCDB41F81605}"/>
              </a:ext>
            </a:extLst>
          </p:cNvPr>
          <p:cNvSpPr>
            <a:spLocks noGrp="1"/>
          </p:cNvSpPr>
          <p:nvPr>
            <p:ph type="sldNum" sz="quarter" idx="12"/>
          </p:nvPr>
        </p:nvSpPr>
        <p:spPr/>
        <p:txBody>
          <a:bodyPr/>
          <a:lstStyle/>
          <a:p>
            <a:fld id="{083D6342-8226-4CFD-B95D-B1B67BDE0A20}" type="slidenum">
              <a:rPr lang="en-US" smtClean="0"/>
              <a:t>1</a:t>
            </a:fld>
            <a:endParaRPr lang="en-US"/>
          </a:p>
        </p:txBody>
      </p:sp>
      <p:pic>
        <p:nvPicPr>
          <p:cNvPr id="3" name="Picture 2">
            <a:extLst>
              <a:ext uri="{FF2B5EF4-FFF2-40B4-BE49-F238E27FC236}">
                <a16:creationId xmlns:a16="http://schemas.microsoft.com/office/drawing/2014/main" id="{C1CAC5CB-E06B-4888-ADEC-9AC595571C49}"/>
              </a:ext>
            </a:extLst>
          </p:cNvPr>
          <p:cNvPicPr>
            <a:picLocks noChangeAspect="1"/>
          </p:cNvPicPr>
          <p:nvPr/>
        </p:nvPicPr>
        <p:blipFill>
          <a:blip r:embed="rId2"/>
          <a:stretch>
            <a:fillRect/>
          </a:stretch>
        </p:blipFill>
        <p:spPr>
          <a:xfrm>
            <a:off x="6780076" y="1664804"/>
            <a:ext cx="4998944" cy="3856944"/>
          </a:xfrm>
          <a:prstGeom prst="rect">
            <a:avLst/>
          </a:prstGeom>
          <a:effectLst/>
        </p:spPr>
      </p:pic>
      <p:sp>
        <p:nvSpPr>
          <p:cNvPr id="4" name="TextBox 3">
            <a:extLst>
              <a:ext uri="{FF2B5EF4-FFF2-40B4-BE49-F238E27FC236}">
                <a16:creationId xmlns:a16="http://schemas.microsoft.com/office/drawing/2014/main" id="{BB10DFEE-70B2-4AE5-AF71-7B16F21E72AF}"/>
              </a:ext>
            </a:extLst>
          </p:cNvPr>
          <p:cNvSpPr txBox="1"/>
          <p:nvPr/>
        </p:nvSpPr>
        <p:spPr>
          <a:xfrm>
            <a:off x="1055440" y="1520788"/>
            <a:ext cx="4644516" cy="2308324"/>
          </a:xfrm>
          <a:prstGeom prst="rect">
            <a:avLst/>
          </a:prstGeom>
          <a:noFill/>
        </p:spPr>
        <p:txBody>
          <a:bodyPr wrap="square" rtlCol="0">
            <a:spAutoFit/>
          </a:bodyPr>
          <a:lstStyle/>
          <a:p>
            <a:pPr algn="ctr"/>
            <a:r>
              <a:rPr lang="en-US" sz="4800" dirty="0"/>
              <a:t>Aerodynamic Stability of Finned Rockets</a:t>
            </a:r>
          </a:p>
        </p:txBody>
      </p:sp>
      <p:sp>
        <p:nvSpPr>
          <p:cNvPr id="5" name="TextBox 4">
            <a:extLst>
              <a:ext uri="{FF2B5EF4-FFF2-40B4-BE49-F238E27FC236}">
                <a16:creationId xmlns:a16="http://schemas.microsoft.com/office/drawing/2014/main" id="{BAC7A76C-1554-4030-B43D-79FAC0FF6DFF}"/>
              </a:ext>
            </a:extLst>
          </p:cNvPr>
          <p:cNvSpPr txBox="1"/>
          <p:nvPr/>
        </p:nvSpPr>
        <p:spPr>
          <a:xfrm>
            <a:off x="1722079" y="4761148"/>
            <a:ext cx="3311237" cy="954107"/>
          </a:xfrm>
          <a:prstGeom prst="rect">
            <a:avLst/>
          </a:prstGeom>
          <a:noFill/>
        </p:spPr>
        <p:txBody>
          <a:bodyPr wrap="square" rtlCol="0">
            <a:spAutoFit/>
          </a:bodyPr>
          <a:lstStyle/>
          <a:p>
            <a:pPr algn="ctr"/>
            <a:r>
              <a:rPr lang="en-US" sz="2800" b="1" dirty="0" err="1"/>
              <a:t>LabRat</a:t>
            </a:r>
            <a:r>
              <a:rPr lang="en-US" sz="2800" b="1" dirty="0"/>
              <a:t> Scientific</a:t>
            </a:r>
          </a:p>
          <a:p>
            <a:pPr algn="ctr"/>
            <a:r>
              <a:rPr lang="en-US" sz="2800" b="1" dirty="0"/>
              <a:t>© 2018</a:t>
            </a:r>
          </a:p>
        </p:txBody>
      </p:sp>
    </p:spTree>
    <p:extLst>
      <p:ext uri="{BB962C8B-B14F-4D97-AF65-F5344CB8AC3E}">
        <p14:creationId xmlns:p14="http://schemas.microsoft.com/office/powerpoint/2010/main" val="7986742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Group 22"/>
          <p:cNvGrpSpPr/>
          <p:nvPr/>
        </p:nvGrpSpPr>
        <p:grpSpPr>
          <a:xfrm rot="1398243">
            <a:off x="5375444" y="692696"/>
            <a:ext cx="1841376" cy="4724400"/>
            <a:chOff x="3774740" y="692696"/>
            <a:chExt cx="1841376" cy="4724400"/>
          </a:xfrm>
        </p:grpSpPr>
        <p:grpSp>
          <p:nvGrpSpPr>
            <p:cNvPr id="36" name="Group 35"/>
            <p:cNvGrpSpPr/>
            <p:nvPr/>
          </p:nvGrpSpPr>
          <p:grpSpPr>
            <a:xfrm rot="16200000">
              <a:off x="2332484" y="2788196"/>
              <a:ext cx="4724400" cy="533400"/>
              <a:chOff x="2514600" y="2971800"/>
              <a:chExt cx="4724400" cy="533400"/>
            </a:xfrm>
          </p:grpSpPr>
          <p:sp>
            <p:nvSpPr>
              <p:cNvPr id="4" name="Rectangle 3"/>
              <p:cNvSpPr/>
              <p:nvPr/>
            </p:nvSpPr>
            <p:spPr>
              <a:xfrm>
                <a:off x="2514600" y="2971800"/>
                <a:ext cx="4724400" cy="533400"/>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lowchart: Or 33"/>
              <p:cNvSpPr/>
              <p:nvPr/>
            </p:nvSpPr>
            <p:spPr>
              <a:xfrm>
                <a:off x="4572000" y="3124200"/>
                <a:ext cx="228600" cy="228600"/>
              </a:xfrm>
              <a:prstGeom prst="flowChar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rapezoid 1"/>
            <p:cNvSpPr/>
            <p:nvPr/>
          </p:nvSpPr>
          <p:spPr>
            <a:xfrm rot="16200000">
              <a:off x="3705318" y="870130"/>
              <a:ext cx="792088" cy="653244"/>
            </a:xfrm>
            <a:prstGeom prst="trapezoid">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rapezoid 25"/>
            <p:cNvSpPr/>
            <p:nvPr/>
          </p:nvSpPr>
          <p:spPr>
            <a:xfrm rot="5400000" flipH="1">
              <a:off x="4893450" y="870130"/>
              <a:ext cx="792088" cy="653244"/>
            </a:xfrm>
            <a:prstGeom prst="trapezoid">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Straight Connector 4"/>
            <p:cNvCxnSpPr/>
            <p:nvPr/>
          </p:nvCxnSpPr>
          <p:spPr>
            <a:xfrm>
              <a:off x="4680012" y="800708"/>
              <a:ext cx="0" cy="792088"/>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grpSp>
      <p:cxnSp>
        <p:nvCxnSpPr>
          <p:cNvPr id="6" name="Straight Arrow Connector 5"/>
          <p:cNvCxnSpPr/>
          <p:nvPr/>
        </p:nvCxnSpPr>
        <p:spPr>
          <a:xfrm>
            <a:off x="2057400" y="609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2057400" y="990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2057400" y="1371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2057400" y="1752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2057400" y="2133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2057400" y="2514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2057400" y="2895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2057400" y="3276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2057400" y="3657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2057400" y="4038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2057400" y="4419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2057400" y="4800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2057400" y="5181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2057400" y="5562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2057400" y="5943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2057400" y="6324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flipH="1">
            <a:off x="4440115" y="5791202"/>
            <a:ext cx="3962400" cy="1"/>
          </a:xfrm>
          <a:prstGeom prst="straightConnector1">
            <a:avLst/>
          </a:prstGeom>
          <a:ln w="5715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4038600" y="6019800"/>
            <a:ext cx="5334000" cy="369332"/>
          </a:xfrm>
          <a:prstGeom prst="rect">
            <a:avLst/>
          </a:prstGeom>
          <a:noFill/>
        </p:spPr>
        <p:txBody>
          <a:bodyPr wrap="square" rtlCol="0">
            <a:spAutoFit/>
          </a:bodyPr>
          <a:lstStyle/>
          <a:p>
            <a:r>
              <a:rPr lang="en-US" dirty="0"/>
              <a:t>Desired direction we want the rocket to fly…</a:t>
            </a:r>
          </a:p>
        </p:txBody>
      </p:sp>
      <p:sp>
        <p:nvSpPr>
          <p:cNvPr id="35" name="TextBox 34"/>
          <p:cNvSpPr txBox="1"/>
          <p:nvPr/>
        </p:nvSpPr>
        <p:spPr>
          <a:xfrm>
            <a:off x="3059724" y="381001"/>
            <a:ext cx="1588477" cy="646331"/>
          </a:xfrm>
          <a:prstGeom prst="rect">
            <a:avLst/>
          </a:prstGeom>
          <a:noFill/>
        </p:spPr>
        <p:txBody>
          <a:bodyPr wrap="square" rtlCol="0">
            <a:spAutoFit/>
          </a:bodyPr>
          <a:lstStyle/>
          <a:p>
            <a:r>
              <a:rPr lang="en-US" dirty="0"/>
              <a:t>Direction of the airflow…</a:t>
            </a:r>
          </a:p>
        </p:txBody>
      </p:sp>
      <p:sp>
        <p:nvSpPr>
          <p:cNvPr id="37" name="Oval 36"/>
          <p:cNvSpPr/>
          <p:nvPr/>
        </p:nvSpPr>
        <p:spPr>
          <a:xfrm>
            <a:off x="6182866" y="3208784"/>
            <a:ext cx="5715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lide Number Placeholder 2"/>
          <p:cNvSpPr>
            <a:spLocks noGrp="1"/>
          </p:cNvSpPr>
          <p:nvPr>
            <p:ph type="sldNum" sz="quarter" idx="12"/>
          </p:nvPr>
        </p:nvSpPr>
        <p:spPr/>
        <p:txBody>
          <a:bodyPr/>
          <a:lstStyle/>
          <a:p>
            <a:fld id="{083D6342-8226-4CFD-B95D-B1B67BDE0A20}" type="slidenum">
              <a:rPr lang="en-US" smtClean="0"/>
              <a:t>10</a:t>
            </a:fld>
            <a:endParaRPr lang="en-US"/>
          </a:p>
        </p:txBody>
      </p:sp>
    </p:spTree>
    <p:extLst>
      <p:ext uri="{BB962C8B-B14F-4D97-AF65-F5344CB8AC3E}">
        <p14:creationId xmlns:p14="http://schemas.microsoft.com/office/powerpoint/2010/main" val="5398242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Group 22"/>
          <p:cNvGrpSpPr/>
          <p:nvPr/>
        </p:nvGrpSpPr>
        <p:grpSpPr>
          <a:xfrm rot="2732437">
            <a:off x="5436733" y="771392"/>
            <a:ext cx="1841376" cy="4724400"/>
            <a:chOff x="3774740" y="692696"/>
            <a:chExt cx="1841376" cy="4724400"/>
          </a:xfrm>
        </p:grpSpPr>
        <p:grpSp>
          <p:nvGrpSpPr>
            <p:cNvPr id="36" name="Group 35"/>
            <p:cNvGrpSpPr/>
            <p:nvPr/>
          </p:nvGrpSpPr>
          <p:grpSpPr>
            <a:xfrm rot="16200000">
              <a:off x="2332484" y="2788196"/>
              <a:ext cx="4724400" cy="533400"/>
              <a:chOff x="2514600" y="2971800"/>
              <a:chExt cx="4724400" cy="533400"/>
            </a:xfrm>
          </p:grpSpPr>
          <p:sp>
            <p:nvSpPr>
              <p:cNvPr id="4" name="Rectangle 3"/>
              <p:cNvSpPr/>
              <p:nvPr/>
            </p:nvSpPr>
            <p:spPr>
              <a:xfrm>
                <a:off x="2514600" y="2971800"/>
                <a:ext cx="4724400" cy="533400"/>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lowchart: Or 33"/>
              <p:cNvSpPr/>
              <p:nvPr/>
            </p:nvSpPr>
            <p:spPr>
              <a:xfrm>
                <a:off x="4572000" y="3124200"/>
                <a:ext cx="228600" cy="228600"/>
              </a:xfrm>
              <a:prstGeom prst="flowChar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rapezoid 1"/>
            <p:cNvSpPr/>
            <p:nvPr/>
          </p:nvSpPr>
          <p:spPr>
            <a:xfrm rot="16200000">
              <a:off x="3705318" y="870130"/>
              <a:ext cx="792088" cy="653244"/>
            </a:xfrm>
            <a:prstGeom prst="trapezoid">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rapezoid 25"/>
            <p:cNvSpPr/>
            <p:nvPr/>
          </p:nvSpPr>
          <p:spPr>
            <a:xfrm rot="5400000" flipH="1">
              <a:off x="4893450" y="870130"/>
              <a:ext cx="792088" cy="653244"/>
            </a:xfrm>
            <a:prstGeom prst="trapezoid">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Straight Connector 4"/>
            <p:cNvCxnSpPr/>
            <p:nvPr/>
          </p:nvCxnSpPr>
          <p:spPr>
            <a:xfrm>
              <a:off x="4680012" y="800708"/>
              <a:ext cx="0" cy="792088"/>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grpSp>
      <p:cxnSp>
        <p:nvCxnSpPr>
          <p:cNvPr id="6" name="Straight Arrow Connector 5"/>
          <p:cNvCxnSpPr/>
          <p:nvPr/>
        </p:nvCxnSpPr>
        <p:spPr>
          <a:xfrm>
            <a:off x="2057400" y="609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2057400" y="990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2057400" y="1371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2057400" y="1752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2057400" y="2133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2057400" y="2514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2057400" y="2895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2057400" y="3276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2057400" y="3657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2057400" y="4038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2057400" y="4419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2057400" y="4800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2057400" y="5181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2057400" y="5562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2057400" y="5943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2057400" y="6324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flipH="1">
            <a:off x="4440115" y="5791202"/>
            <a:ext cx="3962400" cy="1"/>
          </a:xfrm>
          <a:prstGeom prst="straightConnector1">
            <a:avLst/>
          </a:prstGeom>
          <a:ln w="5715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4038600" y="6019800"/>
            <a:ext cx="5334000" cy="369332"/>
          </a:xfrm>
          <a:prstGeom prst="rect">
            <a:avLst/>
          </a:prstGeom>
          <a:noFill/>
        </p:spPr>
        <p:txBody>
          <a:bodyPr wrap="square" rtlCol="0">
            <a:spAutoFit/>
          </a:bodyPr>
          <a:lstStyle/>
          <a:p>
            <a:r>
              <a:rPr lang="en-US" dirty="0"/>
              <a:t>Desired direction we want the rocket to fly…</a:t>
            </a:r>
          </a:p>
        </p:txBody>
      </p:sp>
      <p:sp>
        <p:nvSpPr>
          <p:cNvPr id="35" name="TextBox 34"/>
          <p:cNvSpPr txBox="1"/>
          <p:nvPr/>
        </p:nvSpPr>
        <p:spPr>
          <a:xfrm>
            <a:off x="3059724" y="381001"/>
            <a:ext cx="1588477" cy="646331"/>
          </a:xfrm>
          <a:prstGeom prst="rect">
            <a:avLst/>
          </a:prstGeom>
          <a:noFill/>
        </p:spPr>
        <p:txBody>
          <a:bodyPr wrap="square" rtlCol="0">
            <a:spAutoFit/>
          </a:bodyPr>
          <a:lstStyle/>
          <a:p>
            <a:r>
              <a:rPr lang="en-US" dirty="0"/>
              <a:t>Direction of the airflow…</a:t>
            </a:r>
          </a:p>
        </p:txBody>
      </p:sp>
      <p:sp>
        <p:nvSpPr>
          <p:cNvPr id="37" name="Oval 36"/>
          <p:cNvSpPr/>
          <p:nvPr/>
        </p:nvSpPr>
        <p:spPr>
          <a:xfrm>
            <a:off x="6182866" y="3208784"/>
            <a:ext cx="5715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lide Number Placeholder 2"/>
          <p:cNvSpPr>
            <a:spLocks noGrp="1"/>
          </p:cNvSpPr>
          <p:nvPr>
            <p:ph type="sldNum" sz="quarter" idx="12"/>
          </p:nvPr>
        </p:nvSpPr>
        <p:spPr/>
        <p:txBody>
          <a:bodyPr/>
          <a:lstStyle/>
          <a:p>
            <a:fld id="{083D6342-8226-4CFD-B95D-B1B67BDE0A20}" type="slidenum">
              <a:rPr lang="en-US" smtClean="0"/>
              <a:t>11</a:t>
            </a:fld>
            <a:endParaRPr lang="en-US"/>
          </a:p>
        </p:txBody>
      </p:sp>
    </p:spTree>
    <p:extLst>
      <p:ext uri="{BB962C8B-B14F-4D97-AF65-F5344CB8AC3E}">
        <p14:creationId xmlns:p14="http://schemas.microsoft.com/office/powerpoint/2010/main" val="10564385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Group 22"/>
          <p:cNvGrpSpPr/>
          <p:nvPr/>
        </p:nvGrpSpPr>
        <p:grpSpPr>
          <a:xfrm rot="3960362">
            <a:off x="5470984" y="809733"/>
            <a:ext cx="1841376" cy="4724400"/>
            <a:chOff x="3774740" y="692696"/>
            <a:chExt cx="1841376" cy="4724400"/>
          </a:xfrm>
        </p:grpSpPr>
        <p:grpSp>
          <p:nvGrpSpPr>
            <p:cNvPr id="36" name="Group 35"/>
            <p:cNvGrpSpPr/>
            <p:nvPr/>
          </p:nvGrpSpPr>
          <p:grpSpPr>
            <a:xfrm rot="16200000">
              <a:off x="2332484" y="2788196"/>
              <a:ext cx="4724400" cy="533400"/>
              <a:chOff x="2514600" y="2971800"/>
              <a:chExt cx="4724400" cy="533400"/>
            </a:xfrm>
          </p:grpSpPr>
          <p:sp>
            <p:nvSpPr>
              <p:cNvPr id="4" name="Rectangle 3"/>
              <p:cNvSpPr/>
              <p:nvPr/>
            </p:nvSpPr>
            <p:spPr>
              <a:xfrm>
                <a:off x="2514600" y="2971800"/>
                <a:ext cx="4724400" cy="533400"/>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lowchart: Or 33"/>
              <p:cNvSpPr/>
              <p:nvPr/>
            </p:nvSpPr>
            <p:spPr>
              <a:xfrm>
                <a:off x="4572000" y="3124200"/>
                <a:ext cx="228600" cy="228600"/>
              </a:xfrm>
              <a:prstGeom prst="flowChar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rapezoid 1"/>
            <p:cNvSpPr/>
            <p:nvPr/>
          </p:nvSpPr>
          <p:spPr>
            <a:xfrm rot="16200000">
              <a:off x="3705318" y="870130"/>
              <a:ext cx="792088" cy="653244"/>
            </a:xfrm>
            <a:prstGeom prst="trapezoid">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rapezoid 25"/>
            <p:cNvSpPr/>
            <p:nvPr/>
          </p:nvSpPr>
          <p:spPr>
            <a:xfrm rot="5400000" flipH="1">
              <a:off x="4893450" y="870130"/>
              <a:ext cx="792088" cy="653244"/>
            </a:xfrm>
            <a:prstGeom prst="trapezoid">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Straight Connector 4"/>
            <p:cNvCxnSpPr/>
            <p:nvPr/>
          </p:nvCxnSpPr>
          <p:spPr>
            <a:xfrm>
              <a:off x="4680012" y="800708"/>
              <a:ext cx="0" cy="792088"/>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grpSp>
      <p:cxnSp>
        <p:nvCxnSpPr>
          <p:cNvPr id="6" name="Straight Arrow Connector 5"/>
          <p:cNvCxnSpPr/>
          <p:nvPr/>
        </p:nvCxnSpPr>
        <p:spPr>
          <a:xfrm>
            <a:off x="2057400" y="609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2057400" y="990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2057400" y="1371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2057400" y="1752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2057400" y="2133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2057400" y="2514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2057400" y="2895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2057400" y="3276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2057400" y="3657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2057400" y="4038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2057400" y="4419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2057400" y="4800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2057400" y="5181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2057400" y="5562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2057400" y="5943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2057400" y="6324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flipH="1">
            <a:off x="4440115" y="5791202"/>
            <a:ext cx="3962400" cy="1"/>
          </a:xfrm>
          <a:prstGeom prst="straightConnector1">
            <a:avLst/>
          </a:prstGeom>
          <a:ln w="5715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4038600" y="6019800"/>
            <a:ext cx="5334000" cy="369332"/>
          </a:xfrm>
          <a:prstGeom prst="rect">
            <a:avLst/>
          </a:prstGeom>
          <a:noFill/>
        </p:spPr>
        <p:txBody>
          <a:bodyPr wrap="square" rtlCol="0">
            <a:spAutoFit/>
          </a:bodyPr>
          <a:lstStyle/>
          <a:p>
            <a:r>
              <a:rPr lang="en-US" dirty="0"/>
              <a:t>Desired direction we want the rocket to fly…</a:t>
            </a:r>
          </a:p>
        </p:txBody>
      </p:sp>
      <p:sp>
        <p:nvSpPr>
          <p:cNvPr id="35" name="TextBox 34"/>
          <p:cNvSpPr txBox="1"/>
          <p:nvPr/>
        </p:nvSpPr>
        <p:spPr>
          <a:xfrm>
            <a:off x="3059724" y="381001"/>
            <a:ext cx="1588477" cy="646331"/>
          </a:xfrm>
          <a:prstGeom prst="rect">
            <a:avLst/>
          </a:prstGeom>
          <a:noFill/>
        </p:spPr>
        <p:txBody>
          <a:bodyPr wrap="square" rtlCol="0">
            <a:spAutoFit/>
          </a:bodyPr>
          <a:lstStyle/>
          <a:p>
            <a:r>
              <a:rPr lang="en-US" dirty="0"/>
              <a:t>Direction of the airflow…</a:t>
            </a:r>
          </a:p>
        </p:txBody>
      </p:sp>
      <p:sp>
        <p:nvSpPr>
          <p:cNvPr id="37" name="Oval 36"/>
          <p:cNvSpPr/>
          <p:nvPr/>
        </p:nvSpPr>
        <p:spPr>
          <a:xfrm>
            <a:off x="6182866" y="3208784"/>
            <a:ext cx="5715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lide Number Placeholder 2"/>
          <p:cNvSpPr>
            <a:spLocks noGrp="1"/>
          </p:cNvSpPr>
          <p:nvPr>
            <p:ph type="sldNum" sz="quarter" idx="12"/>
          </p:nvPr>
        </p:nvSpPr>
        <p:spPr/>
        <p:txBody>
          <a:bodyPr/>
          <a:lstStyle/>
          <a:p>
            <a:fld id="{083D6342-8226-4CFD-B95D-B1B67BDE0A20}" type="slidenum">
              <a:rPr lang="en-US" smtClean="0"/>
              <a:t>12</a:t>
            </a:fld>
            <a:endParaRPr lang="en-US"/>
          </a:p>
        </p:txBody>
      </p:sp>
    </p:spTree>
    <p:extLst>
      <p:ext uri="{BB962C8B-B14F-4D97-AF65-F5344CB8AC3E}">
        <p14:creationId xmlns:p14="http://schemas.microsoft.com/office/powerpoint/2010/main" val="13185663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Group 22"/>
          <p:cNvGrpSpPr/>
          <p:nvPr/>
        </p:nvGrpSpPr>
        <p:grpSpPr>
          <a:xfrm rot="5400000">
            <a:off x="5470984" y="866192"/>
            <a:ext cx="1841376" cy="4724400"/>
            <a:chOff x="3774740" y="692696"/>
            <a:chExt cx="1841376" cy="4724400"/>
          </a:xfrm>
        </p:grpSpPr>
        <p:grpSp>
          <p:nvGrpSpPr>
            <p:cNvPr id="36" name="Group 35"/>
            <p:cNvGrpSpPr/>
            <p:nvPr/>
          </p:nvGrpSpPr>
          <p:grpSpPr>
            <a:xfrm rot="16200000">
              <a:off x="2332484" y="2788196"/>
              <a:ext cx="4724400" cy="533400"/>
              <a:chOff x="2514600" y="2971800"/>
              <a:chExt cx="4724400" cy="533400"/>
            </a:xfrm>
          </p:grpSpPr>
          <p:sp>
            <p:nvSpPr>
              <p:cNvPr id="4" name="Rectangle 3"/>
              <p:cNvSpPr/>
              <p:nvPr/>
            </p:nvSpPr>
            <p:spPr>
              <a:xfrm>
                <a:off x="2514600" y="2971800"/>
                <a:ext cx="4724400" cy="533400"/>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lowchart: Or 33"/>
              <p:cNvSpPr/>
              <p:nvPr/>
            </p:nvSpPr>
            <p:spPr>
              <a:xfrm>
                <a:off x="4572000" y="3124200"/>
                <a:ext cx="228600" cy="228600"/>
              </a:xfrm>
              <a:prstGeom prst="flowChar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rapezoid 1"/>
            <p:cNvSpPr/>
            <p:nvPr/>
          </p:nvSpPr>
          <p:spPr>
            <a:xfrm rot="16200000">
              <a:off x="3705318" y="870130"/>
              <a:ext cx="792088" cy="653244"/>
            </a:xfrm>
            <a:prstGeom prst="trapezoid">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rapezoid 25"/>
            <p:cNvSpPr/>
            <p:nvPr/>
          </p:nvSpPr>
          <p:spPr>
            <a:xfrm rot="5400000" flipH="1">
              <a:off x="4893450" y="870130"/>
              <a:ext cx="792088" cy="653244"/>
            </a:xfrm>
            <a:prstGeom prst="trapezoid">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Straight Connector 4"/>
            <p:cNvCxnSpPr/>
            <p:nvPr/>
          </p:nvCxnSpPr>
          <p:spPr>
            <a:xfrm>
              <a:off x="4680012" y="800708"/>
              <a:ext cx="0" cy="792088"/>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grpSp>
      <p:cxnSp>
        <p:nvCxnSpPr>
          <p:cNvPr id="6" name="Straight Arrow Connector 5"/>
          <p:cNvCxnSpPr/>
          <p:nvPr/>
        </p:nvCxnSpPr>
        <p:spPr>
          <a:xfrm>
            <a:off x="2057400" y="609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2057400" y="990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2057400" y="1371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2057400" y="1752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2057400" y="2133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2057400" y="2514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2057400" y="2895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2057400" y="3276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2057400" y="3657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2057400" y="4038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2057400" y="4419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2057400" y="4800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2057400" y="5181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2057400" y="5562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2057400" y="5943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2057400" y="6324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flipH="1">
            <a:off x="4440115" y="5791202"/>
            <a:ext cx="3962400" cy="1"/>
          </a:xfrm>
          <a:prstGeom prst="straightConnector1">
            <a:avLst/>
          </a:prstGeom>
          <a:ln w="5715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4038600" y="6019800"/>
            <a:ext cx="5334000" cy="369332"/>
          </a:xfrm>
          <a:prstGeom prst="rect">
            <a:avLst/>
          </a:prstGeom>
          <a:noFill/>
        </p:spPr>
        <p:txBody>
          <a:bodyPr wrap="square" rtlCol="0">
            <a:spAutoFit/>
          </a:bodyPr>
          <a:lstStyle/>
          <a:p>
            <a:r>
              <a:rPr lang="en-US" dirty="0"/>
              <a:t>Desired direction we want the rocket to fly…</a:t>
            </a:r>
          </a:p>
        </p:txBody>
      </p:sp>
      <p:sp>
        <p:nvSpPr>
          <p:cNvPr id="35" name="TextBox 34"/>
          <p:cNvSpPr txBox="1"/>
          <p:nvPr/>
        </p:nvSpPr>
        <p:spPr>
          <a:xfrm>
            <a:off x="3059724" y="381001"/>
            <a:ext cx="1588477" cy="646331"/>
          </a:xfrm>
          <a:prstGeom prst="rect">
            <a:avLst/>
          </a:prstGeom>
          <a:noFill/>
        </p:spPr>
        <p:txBody>
          <a:bodyPr wrap="square" rtlCol="0">
            <a:spAutoFit/>
          </a:bodyPr>
          <a:lstStyle/>
          <a:p>
            <a:r>
              <a:rPr lang="en-US" dirty="0"/>
              <a:t>Direction of the airflow…</a:t>
            </a:r>
          </a:p>
        </p:txBody>
      </p:sp>
      <p:sp>
        <p:nvSpPr>
          <p:cNvPr id="37" name="Oval 36"/>
          <p:cNvSpPr/>
          <p:nvPr/>
        </p:nvSpPr>
        <p:spPr>
          <a:xfrm>
            <a:off x="6182866" y="3208784"/>
            <a:ext cx="5715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p:cNvSpPr txBox="1"/>
          <p:nvPr/>
        </p:nvSpPr>
        <p:spPr>
          <a:xfrm>
            <a:off x="6053572" y="440669"/>
            <a:ext cx="4974976" cy="954107"/>
          </a:xfrm>
          <a:prstGeom prst="rect">
            <a:avLst/>
          </a:prstGeom>
          <a:noFill/>
        </p:spPr>
        <p:txBody>
          <a:bodyPr wrap="square" rtlCol="0">
            <a:spAutoFit/>
          </a:bodyPr>
          <a:lstStyle/>
          <a:p>
            <a:r>
              <a:rPr lang="en-US" sz="2800" dirty="0"/>
              <a:t>Fins make the rocket “point into the wind” </a:t>
            </a:r>
          </a:p>
        </p:txBody>
      </p:sp>
      <p:sp>
        <p:nvSpPr>
          <p:cNvPr id="3" name="Slide Number Placeholder 2"/>
          <p:cNvSpPr>
            <a:spLocks noGrp="1"/>
          </p:cNvSpPr>
          <p:nvPr>
            <p:ph type="sldNum" sz="quarter" idx="12"/>
          </p:nvPr>
        </p:nvSpPr>
        <p:spPr/>
        <p:txBody>
          <a:bodyPr/>
          <a:lstStyle/>
          <a:p>
            <a:fld id="{083D6342-8226-4CFD-B95D-B1B67BDE0A20}" type="slidenum">
              <a:rPr lang="en-US" smtClean="0"/>
              <a:t>13</a:t>
            </a:fld>
            <a:endParaRPr lang="en-US"/>
          </a:p>
        </p:txBody>
      </p:sp>
    </p:spTree>
    <p:extLst>
      <p:ext uri="{BB962C8B-B14F-4D97-AF65-F5344CB8AC3E}">
        <p14:creationId xmlns:p14="http://schemas.microsoft.com/office/powerpoint/2010/main" val="26305191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35560" y="368661"/>
            <a:ext cx="8028892" cy="830997"/>
          </a:xfrm>
          <a:prstGeom prst="rect">
            <a:avLst/>
          </a:prstGeom>
          <a:noFill/>
        </p:spPr>
        <p:txBody>
          <a:bodyPr wrap="square" rtlCol="0">
            <a:spAutoFit/>
          </a:bodyPr>
          <a:lstStyle/>
          <a:p>
            <a:r>
              <a:rPr lang="en-US" sz="2400" dirty="0"/>
              <a:t>Fins are very similar to a wing, but they are designed to work equally well with a positive or negative angle of attack.</a:t>
            </a:r>
          </a:p>
        </p:txBody>
      </p:sp>
      <p:grpSp>
        <p:nvGrpSpPr>
          <p:cNvPr id="23" name="Group 22"/>
          <p:cNvGrpSpPr/>
          <p:nvPr/>
        </p:nvGrpSpPr>
        <p:grpSpPr>
          <a:xfrm>
            <a:off x="3179676" y="3032956"/>
            <a:ext cx="5508612" cy="720080"/>
            <a:chOff x="1655676" y="3032956"/>
            <a:chExt cx="5508612" cy="720080"/>
          </a:xfrm>
        </p:grpSpPr>
        <p:sp>
          <p:nvSpPr>
            <p:cNvPr id="10" name="Rectangle 9"/>
            <p:cNvSpPr/>
            <p:nvPr/>
          </p:nvSpPr>
          <p:spPr>
            <a:xfrm>
              <a:off x="1763688" y="3032956"/>
              <a:ext cx="5400600" cy="72008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ounded Rectangle 10"/>
            <p:cNvSpPr/>
            <p:nvPr/>
          </p:nvSpPr>
          <p:spPr>
            <a:xfrm>
              <a:off x="5472100" y="3302986"/>
              <a:ext cx="1656184" cy="18002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1655676" y="3302986"/>
              <a:ext cx="180020" cy="180020"/>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2" name="Group 21"/>
          <p:cNvGrpSpPr/>
          <p:nvPr/>
        </p:nvGrpSpPr>
        <p:grpSpPr>
          <a:xfrm>
            <a:off x="6150006" y="2085020"/>
            <a:ext cx="685800" cy="2667000"/>
            <a:chOff x="4626006" y="2085020"/>
            <a:chExt cx="685800" cy="2667000"/>
          </a:xfrm>
        </p:grpSpPr>
        <p:cxnSp>
          <p:nvCxnSpPr>
            <p:cNvPr id="13" name="Straight Arrow Connector 12"/>
            <p:cNvCxnSpPr/>
            <p:nvPr/>
          </p:nvCxnSpPr>
          <p:spPr>
            <a:xfrm>
              <a:off x="4626006" y="208502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4626006" y="246602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4626006" y="284702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4626006" y="322802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4626006" y="360902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4626006" y="399002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4626006" y="437102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4626006" y="475202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grpSp>
      <p:sp>
        <p:nvSpPr>
          <p:cNvPr id="21" name="Oval 20"/>
          <p:cNvSpPr/>
          <p:nvPr/>
        </p:nvSpPr>
        <p:spPr>
          <a:xfrm>
            <a:off x="3233682" y="3355513"/>
            <a:ext cx="72008" cy="7496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5997888" y="5013176"/>
            <a:ext cx="1152128" cy="369332"/>
          </a:xfrm>
          <a:prstGeom prst="rect">
            <a:avLst/>
          </a:prstGeom>
          <a:noFill/>
        </p:spPr>
        <p:txBody>
          <a:bodyPr wrap="square" rtlCol="0">
            <a:spAutoFit/>
          </a:bodyPr>
          <a:lstStyle/>
          <a:p>
            <a:r>
              <a:rPr lang="en-US" dirty="0"/>
              <a:t>Airflow</a:t>
            </a:r>
          </a:p>
        </p:txBody>
      </p:sp>
      <p:sp>
        <p:nvSpPr>
          <p:cNvPr id="4" name="Slide Number Placeholder 3"/>
          <p:cNvSpPr>
            <a:spLocks noGrp="1"/>
          </p:cNvSpPr>
          <p:nvPr>
            <p:ph type="sldNum" sz="quarter" idx="12"/>
          </p:nvPr>
        </p:nvSpPr>
        <p:spPr/>
        <p:txBody>
          <a:bodyPr/>
          <a:lstStyle/>
          <a:p>
            <a:fld id="{083D6342-8226-4CFD-B95D-B1B67BDE0A20}" type="slidenum">
              <a:rPr lang="en-US" smtClean="0"/>
              <a:t>14</a:t>
            </a:fld>
            <a:endParaRPr lang="en-US"/>
          </a:p>
        </p:txBody>
      </p:sp>
    </p:spTree>
    <p:extLst>
      <p:ext uri="{BB962C8B-B14F-4D97-AF65-F5344CB8AC3E}">
        <p14:creationId xmlns:p14="http://schemas.microsoft.com/office/powerpoint/2010/main" val="3782684435"/>
      </p:ext>
    </p:extLst>
  </p:cSld>
  <p:clrMapOvr>
    <a:masterClrMapping/>
  </p:clrMapOvr>
  <p:transition spd="slow">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Group 22"/>
          <p:cNvGrpSpPr/>
          <p:nvPr/>
        </p:nvGrpSpPr>
        <p:grpSpPr>
          <a:xfrm rot="21017212">
            <a:off x="3158415" y="2592389"/>
            <a:ext cx="5508612" cy="720080"/>
            <a:chOff x="1655676" y="3032956"/>
            <a:chExt cx="5508612" cy="720080"/>
          </a:xfrm>
        </p:grpSpPr>
        <p:sp>
          <p:nvSpPr>
            <p:cNvPr id="10" name="Rectangle 9"/>
            <p:cNvSpPr/>
            <p:nvPr/>
          </p:nvSpPr>
          <p:spPr>
            <a:xfrm>
              <a:off x="1763688" y="3032956"/>
              <a:ext cx="5400600" cy="72008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ounded Rectangle 10"/>
            <p:cNvSpPr/>
            <p:nvPr/>
          </p:nvSpPr>
          <p:spPr>
            <a:xfrm>
              <a:off x="5472100" y="3302986"/>
              <a:ext cx="1656184" cy="18002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1655676" y="3302986"/>
              <a:ext cx="180020" cy="180020"/>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2" name="Group 21"/>
          <p:cNvGrpSpPr/>
          <p:nvPr/>
        </p:nvGrpSpPr>
        <p:grpSpPr>
          <a:xfrm>
            <a:off x="6150006" y="2085020"/>
            <a:ext cx="685800" cy="2667000"/>
            <a:chOff x="4626006" y="2085020"/>
            <a:chExt cx="685800" cy="2667000"/>
          </a:xfrm>
        </p:grpSpPr>
        <p:cxnSp>
          <p:nvCxnSpPr>
            <p:cNvPr id="13" name="Straight Arrow Connector 12"/>
            <p:cNvCxnSpPr/>
            <p:nvPr/>
          </p:nvCxnSpPr>
          <p:spPr>
            <a:xfrm>
              <a:off x="4626006" y="208502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4626006" y="246602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4626006" y="284702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4626006" y="322802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4626006" y="360902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4626006" y="399002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4626006" y="437102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4626006" y="475202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grpSp>
      <p:sp>
        <p:nvSpPr>
          <p:cNvPr id="21" name="Oval 20"/>
          <p:cNvSpPr/>
          <p:nvPr/>
        </p:nvSpPr>
        <p:spPr>
          <a:xfrm>
            <a:off x="3233682" y="3355513"/>
            <a:ext cx="72008" cy="7496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p:cNvSpPr txBox="1"/>
          <p:nvPr/>
        </p:nvSpPr>
        <p:spPr>
          <a:xfrm>
            <a:off x="5997888" y="5013176"/>
            <a:ext cx="1152128" cy="369332"/>
          </a:xfrm>
          <a:prstGeom prst="rect">
            <a:avLst/>
          </a:prstGeom>
          <a:noFill/>
        </p:spPr>
        <p:txBody>
          <a:bodyPr wrap="square" rtlCol="0">
            <a:spAutoFit/>
          </a:bodyPr>
          <a:lstStyle/>
          <a:p>
            <a:r>
              <a:rPr lang="en-US" dirty="0"/>
              <a:t>Airflow</a:t>
            </a:r>
          </a:p>
        </p:txBody>
      </p:sp>
      <p:sp>
        <p:nvSpPr>
          <p:cNvPr id="2" name="Slide Number Placeholder 1"/>
          <p:cNvSpPr>
            <a:spLocks noGrp="1"/>
          </p:cNvSpPr>
          <p:nvPr>
            <p:ph type="sldNum" sz="quarter" idx="12"/>
          </p:nvPr>
        </p:nvSpPr>
        <p:spPr/>
        <p:txBody>
          <a:bodyPr/>
          <a:lstStyle/>
          <a:p>
            <a:fld id="{083D6342-8226-4CFD-B95D-B1B67BDE0A20}" type="slidenum">
              <a:rPr lang="en-US" smtClean="0"/>
              <a:t>15</a:t>
            </a:fld>
            <a:endParaRPr lang="en-US"/>
          </a:p>
        </p:txBody>
      </p:sp>
      <p:sp>
        <p:nvSpPr>
          <p:cNvPr id="24" name="TextBox 23">
            <a:extLst>
              <a:ext uri="{FF2B5EF4-FFF2-40B4-BE49-F238E27FC236}">
                <a16:creationId xmlns:a16="http://schemas.microsoft.com/office/drawing/2014/main" id="{4ED8A1BD-47FC-4D51-B4D1-E63679DFF9C5}"/>
              </a:ext>
            </a:extLst>
          </p:cNvPr>
          <p:cNvSpPr txBox="1"/>
          <p:nvPr/>
        </p:nvSpPr>
        <p:spPr>
          <a:xfrm>
            <a:off x="2135560" y="368661"/>
            <a:ext cx="8028892" cy="830997"/>
          </a:xfrm>
          <a:prstGeom prst="rect">
            <a:avLst/>
          </a:prstGeom>
          <a:noFill/>
        </p:spPr>
        <p:txBody>
          <a:bodyPr wrap="square" rtlCol="0">
            <a:spAutoFit/>
          </a:bodyPr>
          <a:lstStyle/>
          <a:p>
            <a:r>
              <a:rPr lang="en-US" sz="2400" dirty="0"/>
              <a:t>Fins are very similar to a wing, but they are designed to work equally well with a positive or negative angle of attack.</a:t>
            </a:r>
          </a:p>
        </p:txBody>
      </p:sp>
    </p:spTree>
    <p:extLst>
      <p:ext uri="{BB962C8B-B14F-4D97-AF65-F5344CB8AC3E}">
        <p14:creationId xmlns:p14="http://schemas.microsoft.com/office/powerpoint/2010/main" val="6176149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Group 22"/>
          <p:cNvGrpSpPr/>
          <p:nvPr/>
        </p:nvGrpSpPr>
        <p:grpSpPr>
          <a:xfrm rot="21017212">
            <a:off x="3158415" y="2592389"/>
            <a:ext cx="5508612" cy="720080"/>
            <a:chOff x="1655676" y="3032956"/>
            <a:chExt cx="5508612" cy="720080"/>
          </a:xfrm>
        </p:grpSpPr>
        <p:sp>
          <p:nvSpPr>
            <p:cNvPr id="10" name="Rectangle 9"/>
            <p:cNvSpPr/>
            <p:nvPr/>
          </p:nvSpPr>
          <p:spPr>
            <a:xfrm>
              <a:off x="1763688" y="3032956"/>
              <a:ext cx="5400600" cy="72008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ounded Rectangle 10"/>
            <p:cNvSpPr/>
            <p:nvPr/>
          </p:nvSpPr>
          <p:spPr>
            <a:xfrm>
              <a:off x="5472100" y="3302986"/>
              <a:ext cx="1656184" cy="18002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1655676" y="3302986"/>
              <a:ext cx="180020" cy="180020"/>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2" name="Group 21"/>
          <p:cNvGrpSpPr/>
          <p:nvPr/>
        </p:nvGrpSpPr>
        <p:grpSpPr>
          <a:xfrm>
            <a:off x="6150006" y="2085020"/>
            <a:ext cx="685800" cy="2667000"/>
            <a:chOff x="4626006" y="2085020"/>
            <a:chExt cx="685800" cy="2667000"/>
          </a:xfrm>
        </p:grpSpPr>
        <p:cxnSp>
          <p:nvCxnSpPr>
            <p:cNvPr id="13" name="Straight Arrow Connector 12"/>
            <p:cNvCxnSpPr/>
            <p:nvPr/>
          </p:nvCxnSpPr>
          <p:spPr>
            <a:xfrm>
              <a:off x="4626006" y="208502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4626006" y="246602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4626006" y="284702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4626006" y="322802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4626006" y="360902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4626006" y="399002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4626006" y="437102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4626006" y="475202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grpSp>
      <p:sp>
        <p:nvSpPr>
          <p:cNvPr id="21" name="Oval 20"/>
          <p:cNvSpPr/>
          <p:nvPr/>
        </p:nvSpPr>
        <p:spPr>
          <a:xfrm>
            <a:off x="3233682" y="3355513"/>
            <a:ext cx="72008" cy="7496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 name="Straight Arrow Connector 3"/>
          <p:cNvCxnSpPr/>
          <p:nvPr/>
        </p:nvCxnSpPr>
        <p:spPr>
          <a:xfrm flipV="1">
            <a:off x="6836416" y="2719998"/>
            <a:ext cx="2715969" cy="60930"/>
          </a:xfrm>
          <a:prstGeom prst="straightConnector1">
            <a:avLst/>
          </a:prstGeom>
          <a:ln w="28575">
            <a:solidFill>
              <a:srgbClr val="92D05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flipV="1">
            <a:off x="6835806" y="2312876"/>
            <a:ext cx="2788586" cy="468052"/>
          </a:xfrm>
          <a:prstGeom prst="straightConnector1">
            <a:avLst/>
          </a:prstGeom>
          <a:ln w="28575">
            <a:solidFill>
              <a:srgbClr val="92D05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5997888" y="5013176"/>
            <a:ext cx="1152128" cy="369332"/>
          </a:xfrm>
          <a:prstGeom prst="rect">
            <a:avLst/>
          </a:prstGeom>
          <a:noFill/>
        </p:spPr>
        <p:txBody>
          <a:bodyPr wrap="square" rtlCol="0">
            <a:spAutoFit/>
          </a:bodyPr>
          <a:lstStyle/>
          <a:p>
            <a:r>
              <a:rPr lang="en-US" dirty="0"/>
              <a:t>Airflow</a:t>
            </a:r>
          </a:p>
        </p:txBody>
      </p:sp>
      <p:sp>
        <p:nvSpPr>
          <p:cNvPr id="2" name="Slide Number Placeholder 1"/>
          <p:cNvSpPr>
            <a:spLocks noGrp="1"/>
          </p:cNvSpPr>
          <p:nvPr>
            <p:ph type="sldNum" sz="quarter" idx="12"/>
          </p:nvPr>
        </p:nvSpPr>
        <p:spPr/>
        <p:txBody>
          <a:bodyPr/>
          <a:lstStyle/>
          <a:p>
            <a:fld id="{083D6342-8226-4CFD-B95D-B1B67BDE0A20}" type="slidenum">
              <a:rPr lang="en-US" smtClean="0"/>
              <a:t>16</a:t>
            </a:fld>
            <a:endParaRPr lang="en-US"/>
          </a:p>
        </p:txBody>
      </p:sp>
      <p:sp>
        <p:nvSpPr>
          <p:cNvPr id="25" name="TextBox 24">
            <a:extLst>
              <a:ext uri="{FF2B5EF4-FFF2-40B4-BE49-F238E27FC236}">
                <a16:creationId xmlns:a16="http://schemas.microsoft.com/office/drawing/2014/main" id="{E56B835F-E5EF-45AC-95FC-20DDE60A4911}"/>
              </a:ext>
            </a:extLst>
          </p:cNvPr>
          <p:cNvSpPr txBox="1"/>
          <p:nvPr/>
        </p:nvSpPr>
        <p:spPr>
          <a:xfrm>
            <a:off x="2135560" y="368661"/>
            <a:ext cx="8028892" cy="830997"/>
          </a:xfrm>
          <a:prstGeom prst="rect">
            <a:avLst/>
          </a:prstGeom>
          <a:noFill/>
        </p:spPr>
        <p:txBody>
          <a:bodyPr wrap="square" rtlCol="0">
            <a:spAutoFit/>
          </a:bodyPr>
          <a:lstStyle/>
          <a:p>
            <a:r>
              <a:rPr lang="en-US" sz="2400" dirty="0"/>
              <a:t>Fins are very similar to a wing, but they are designed to work equally well with a positive or negative angle of attack.</a:t>
            </a:r>
          </a:p>
        </p:txBody>
      </p:sp>
    </p:spTree>
    <p:extLst>
      <p:ext uri="{BB962C8B-B14F-4D97-AF65-F5344CB8AC3E}">
        <p14:creationId xmlns:p14="http://schemas.microsoft.com/office/powerpoint/2010/main" val="10405958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Group 22"/>
          <p:cNvGrpSpPr/>
          <p:nvPr/>
        </p:nvGrpSpPr>
        <p:grpSpPr>
          <a:xfrm rot="21017212">
            <a:off x="3158415" y="2592389"/>
            <a:ext cx="5508612" cy="720080"/>
            <a:chOff x="1655676" y="3032956"/>
            <a:chExt cx="5508612" cy="720080"/>
          </a:xfrm>
        </p:grpSpPr>
        <p:sp>
          <p:nvSpPr>
            <p:cNvPr id="10" name="Rectangle 9"/>
            <p:cNvSpPr/>
            <p:nvPr/>
          </p:nvSpPr>
          <p:spPr>
            <a:xfrm>
              <a:off x="1763688" y="3032956"/>
              <a:ext cx="5400600" cy="72008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ounded Rectangle 10"/>
            <p:cNvSpPr/>
            <p:nvPr/>
          </p:nvSpPr>
          <p:spPr>
            <a:xfrm>
              <a:off x="5472100" y="3302986"/>
              <a:ext cx="1656184" cy="18002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1655676" y="3302986"/>
              <a:ext cx="180020" cy="180020"/>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2" name="Group 21"/>
          <p:cNvGrpSpPr/>
          <p:nvPr/>
        </p:nvGrpSpPr>
        <p:grpSpPr>
          <a:xfrm>
            <a:off x="6150006" y="2085020"/>
            <a:ext cx="685800" cy="2667000"/>
            <a:chOff x="4626006" y="2085020"/>
            <a:chExt cx="685800" cy="2667000"/>
          </a:xfrm>
        </p:grpSpPr>
        <p:cxnSp>
          <p:nvCxnSpPr>
            <p:cNvPr id="13" name="Straight Arrow Connector 12"/>
            <p:cNvCxnSpPr/>
            <p:nvPr/>
          </p:nvCxnSpPr>
          <p:spPr>
            <a:xfrm>
              <a:off x="4626006" y="208502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4626006" y="246602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4626006" y="284702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4626006" y="322802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4626006" y="360902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4626006" y="399002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4626006" y="437102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4626006" y="475202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grpSp>
      <p:sp>
        <p:nvSpPr>
          <p:cNvPr id="21" name="Oval 20"/>
          <p:cNvSpPr/>
          <p:nvPr/>
        </p:nvSpPr>
        <p:spPr>
          <a:xfrm>
            <a:off x="3233682" y="3355513"/>
            <a:ext cx="72008" cy="7496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 name="Straight Arrow Connector 3"/>
          <p:cNvCxnSpPr/>
          <p:nvPr/>
        </p:nvCxnSpPr>
        <p:spPr>
          <a:xfrm flipV="1">
            <a:off x="6836416" y="2719998"/>
            <a:ext cx="2715969" cy="60930"/>
          </a:xfrm>
          <a:prstGeom prst="straightConnector1">
            <a:avLst/>
          </a:prstGeom>
          <a:ln w="28575">
            <a:solidFill>
              <a:srgbClr val="92D05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flipV="1">
            <a:off x="6835806" y="2312876"/>
            <a:ext cx="2788586" cy="468052"/>
          </a:xfrm>
          <a:prstGeom prst="straightConnector1">
            <a:avLst/>
          </a:prstGeom>
          <a:ln w="28575">
            <a:solidFill>
              <a:srgbClr val="92D05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5" name="Down Arrow 24"/>
          <p:cNvSpPr/>
          <p:nvPr/>
        </p:nvSpPr>
        <p:spPr>
          <a:xfrm rot="20935607">
            <a:off x="7680177" y="2840053"/>
            <a:ext cx="468052" cy="541539"/>
          </a:xfrm>
          <a:prstGeom prst="down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8194400" y="3228020"/>
            <a:ext cx="1177965" cy="381000"/>
          </a:xfrm>
          <a:prstGeom prst="rect">
            <a:avLst/>
          </a:prstGeom>
          <a:noFill/>
        </p:spPr>
        <p:txBody>
          <a:bodyPr wrap="square" rtlCol="0">
            <a:spAutoFit/>
          </a:bodyPr>
          <a:lstStyle/>
          <a:p>
            <a:r>
              <a:rPr lang="en-US" dirty="0"/>
              <a:t>Lift</a:t>
            </a:r>
          </a:p>
        </p:txBody>
      </p:sp>
      <p:sp>
        <p:nvSpPr>
          <p:cNvPr id="26" name="TextBox 25"/>
          <p:cNvSpPr txBox="1"/>
          <p:nvPr/>
        </p:nvSpPr>
        <p:spPr>
          <a:xfrm>
            <a:off x="5997888" y="5013176"/>
            <a:ext cx="1152128" cy="369332"/>
          </a:xfrm>
          <a:prstGeom prst="rect">
            <a:avLst/>
          </a:prstGeom>
          <a:noFill/>
        </p:spPr>
        <p:txBody>
          <a:bodyPr wrap="square" rtlCol="0">
            <a:spAutoFit/>
          </a:bodyPr>
          <a:lstStyle/>
          <a:p>
            <a:r>
              <a:rPr lang="en-US" dirty="0"/>
              <a:t>Airflow</a:t>
            </a:r>
          </a:p>
        </p:txBody>
      </p:sp>
      <p:sp>
        <p:nvSpPr>
          <p:cNvPr id="2" name="Slide Number Placeholder 1"/>
          <p:cNvSpPr>
            <a:spLocks noGrp="1"/>
          </p:cNvSpPr>
          <p:nvPr>
            <p:ph type="sldNum" sz="quarter" idx="12"/>
          </p:nvPr>
        </p:nvSpPr>
        <p:spPr/>
        <p:txBody>
          <a:bodyPr/>
          <a:lstStyle/>
          <a:p>
            <a:fld id="{083D6342-8226-4CFD-B95D-B1B67BDE0A20}" type="slidenum">
              <a:rPr lang="en-US" smtClean="0"/>
              <a:t>17</a:t>
            </a:fld>
            <a:endParaRPr lang="en-US"/>
          </a:p>
        </p:txBody>
      </p:sp>
      <p:sp>
        <p:nvSpPr>
          <p:cNvPr id="28" name="TextBox 27">
            <a:extLst>
              <a:ext uri="{FF2B5EF4-FFF2-40B4-BE49-F238E27FC236}">
                <a16:creationId xmlns:a16="http://schemas.microsoft.com/office/drawing/2014/main" id="{D750D473-1532-4454-B1D3-FD52F9051E12}"/>
              </a:ext>
            </a:extLst>
          </p:cNvPr>
          <p:cNvSpPr txBox="1"/>
          <p:nvPr/>
        </p:nvSpPr>
        <p:spPr>
          <a:xfrm>
            <a:off x="2135560" y="368661"/>
            <a:ext cx="8028892" cy="830997"/>
          </a:xfrm>
          <a:prstGeom prst="rect">
            <a:avLst/>
          </a:prstGeom>
          <a:noFill/>
        </p:spPr>
        <p:txBody>
          <a:bodyPr wrap="square" rtlCol="0">
            <a:spAutoFit/>
          </a:bodyPr>
          <a:lstStyle/>
          <a:p>
            <a:r>
              <a:rPr lang="en-US" sz="2400" dirty="0"/>
              <a:t>Fins are very similar to a wing, but they are designed to work equally well with a positive or negative angle of attack.</a:t>
            </a:r>
          </a:p>
        </p:txBody>
      </p:sp>
    </p:spTree>
    <p:extLst>
      <p:ext uri="{BB962C8B-B14F-4D97-AF65-F5344CB8AC3E}">
        <p14:creationId xmlns:p14="http://schemas.microsoft.com/office/powerpoint/2010/main" val="17488351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Group 22"/>
          <p:cNvGrpSpPr/>
          <p:nvPr/>
        </p:nvGrpSpPr>
        <p:grpSpPr>
          <a:xfrm>
            <a:off x="3179676" y="3032956"/>
            <a:ext cx="5508612" cy="720080"/>
            <a:chOff x="1655676" y="3032956"/>
            <a:chExt cx="5508612" cy="720080"/>
          </a:xfrm>
        </p:grpSpPr>
        <p:sp>
          <p:nvSpPr>
            <p:cNvPr id="10" name="Rectangle 9"/>
            <p:cNvSpPr/>
            <p:nvPr/>
          </p:nvSpPr>
          <p:spPr>
            <a:xfrm>
              <a:off x="1763688" y="3032956"/>
              <a:ext cx="5400600" cy="72008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ounded Rectangle 10"/>
            <p:cNvSpPr/>
            <p:nvPr/>
          </p:nvSpPr>
          <p:spPr>
            <a:xfrm>
              <a:off x="5472100" y="3302986"/>
              <a:ext cx="1656184" cy="18002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1655676" y="3302986"/>
              <a:ext cx="180020" cy="180020"/>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2" name="Group 21"/>
          <p:cNvGrpSpPr/>
          <p:nvPr/>
        </p:nvGrpSpPr>
        <p:grpSpPr>
          <a:xfrm>
            <a:off x="6150006" y="2085020"/>
            <a:ext cx="685800" cy="2667000"/>
            <a:chOff x="4626006" y="2085020"/>
            <a:chExt cx="685800" cy="2667000"/>
          </a:xfrm>
        </p:grpSpPr>
        <p:cxnSp>
          <p:nvCxnSpPr>
            <p:cNvPr id="13" name="Straight Arrow Connector 12"/>
            <p:cNvCxnSpPr/>
            <p:nvPr/>
          </p:nvCxnSpPr>
          <p:spPr>
            <a:xfrm>
              <a:off x="4626006" y="208502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4626006" y="246602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4626006" y="284702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4626006" y="322802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4626006" y="360902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4626006" y="399002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4626006" y="437102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4626006" y="475202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grpSp>
      <p:sp>
        <p:nvSpPr>
          <p:cNvPr id="21" name="Oval 20"/>
          <p:cNvSpPr/>
          <p:nvPr/>
        </p:nvSpPr>
        <p:spPr>
          <a:xfrm>
            <a:off x="3233682" y="3355513"/>
            <a:ext cx="72008" cy="7496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Slide Number Placeholder 1"/>
          <p:cNvSpPr>
            <a:spLocks noGrp="1"/>
          </p:cNvSpPr>
          <p:nvPr>
            <p:ph type="sldNum" sz="quarter" idx="12"/>
          </p:nvPr>
        </p:nvSpPr>
        <p:spPr/>
        <p:txBody>
          <a:bodyPr/>
          <a:lstStyle/>
          <a:p>
            <a:fld id="{083D6342-8226-4CFD-B95D-B1B67BDE0A20}" type="slidenum">
              <a:rPr lang="en-US" smtClean="0"/>
              <a:t>18</a:t>
            </a:fld>
            <a:endParaRPr lang="en-US"/>
          </a:p>
        </p:txBody>
      </p:sp>
      <p:sp>
        <p:nvSpPr>
          <p:cNvPr id="25" name="TextBox 24">
            <a:extLst>
              <a:ext uri="{FF2B5EF4-FFF2-40B4-BE49-F238E27FC236}">
                <a16:creationId xmlns:a16="http://schemas.microsoft.com/office/drawing/2014/main" id="{63C2FB13-B9A4-4C28-98A8-F3AE06675D3E}"/>
              </a:ext>
            </a:extLst>
          </p:cNvPr>
          <p:cNvSpPr txBox="1"/>
          <p:nvPr/>
        </p:nvSpPr>
        <p:spPr>
          <a:xfrm>
            <a:off x="2135560" y="368661"/>
            <a:ext cx="8028892" cy="830997"/>
          </a:xfrm>
          <a:prstGeom prst="rect">
            <a:avLst/>
          </a:prstGeom>
          <a:noFill/>
        </p:spPr>
        <p:txBody>
          <a:bodyPr wrap="square" rtlCol="0">
            <a:spAutoFit/>
          </a:bodyPr>
          <a:lstStyle/>
          <a:p>
            <a:r>
              <a:rPr lang="en-US" sz="2400" dirty="0"/>
              <a:t>Fins are very similar to a wing, but they are designed to work equally well with a positive or negative angle of attack.</a:t>
            </a:r>
          </a:p>
        </p:txBody>
      </p:sp>
    </p:spTree>
    <p:extLst>
      <p:ext uri="{BB962C8B-B14F-4D97-AF65-F5344CB8AC3E}">
        <p14:creationId xmlns:p14="http://schemas.microsoft.com/office/powerpoint/2010/main" val="19286225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Group 22"/>
          <p:cNvGrpSpPr/>
          <p:nvPr/>
        </p:nvGrpSpPr>
        <p:grpSpPr>
          <a:xfrm rot="483478">
            <a:off x="3163899" y="3406510"/>
            <a:ext cx="5508612" cy="720080"/>
            <a:chOff x="1655676" y="3032956"/>
            <a:chExt cx="5508612" cy="720080"/>
          </a:xfrm>
        </p:grpSpPr>
        <p:sp>
          <p:nvSpPr>
            <p:cNvPr id="10" name="Rectangle 9"/>
            <p:cNvSpPr/>
            <p:nvPr/>
          </p:nvSpPr>
          <p:spPr>
            <a:xfrm>
              <a:off x="1763688" y="3032956"/>
              <a:ext cx="5400600" cy="72008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ounded Rectangle 10"/>
            <p:cNvSpPr/>
            <p:nvPr/>
          </p:nvSpPr>
          <p:spPr>
            <a:xfrm>
              <a:off x="5472100" y="3302986"/>
              <a:ext cx="1656184" cy="18002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1655676" y="3302986"/>
              <a:ext cx="180020" cy="180020"/>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2" name="Group 21"/>
          <p:cNvGrpSpPr/>
          <p:nvPr/>
        </p:nvGrpSpPr>
        <p:grpSpPr>
          <a:xfrm>
            <a:off x="6150006" y="2085020"/>
            <a:ext cx="685800" cy="2667000"/>
            <a:chOff x="4626006" y="2085020"/>
            <a:chExt cx="685800" cy="2667000"/>
          </a:xfrm>
        </p:grpSpPr>
        <p:cxnSp>
          <p:nvCxnSpPr>
            <p:cNvPr id="13" name="Straight Arrow Connector 12"/>
            <p:cNvCxnSpPr/>
            <p:nvPr/>
          </p:nvCxnSpPr>
          <p:spPr>
            <a:xfrm>
              <a:off x="4626006" y="208502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4626006" y="246602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4626006" y="284702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4626006" y="322802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4626006" y="360902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4626006" y="399002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4626006" y="437102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4626006" y="475202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grpSp>
      <p:sp>
        <p:nvSpPr>
          <p:cNvPr id="21" name="Oval 20"/>
          <p:cNvSpPr/>
          <p:nvPr/>
        </p:nvSpPr>
        <p:spPr>
          <a:xfrm>
            <a:off x="3233682" y="3355513"/>
            <a:ext cx="72008" cy="7496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Slide Number Placeholder 1"/>
          <p:cNvSpPr>
            <a:spLocks noGrp="1"/>
          </p:cNvSpPr>
          <p:nvPr>
            <p:ph type="sldNum" sz="quarter" idx="12"/>
          </p:nvPr>
        </p:nvSpPr>
        <p:spPr/>
        <p:txBody>
          <a:bodyPr/>
          <a:lstStyle/>
          <a:p>
            <a:fld id="{083D6342-8226-4CFD-B95D-B1B67BDE0A20}" type="slidenum">
              <a:rPr lang="en-US" smtClean="0"/>
              <a:t>19</a:t>
            </a:fld>
            <a:endParaRPr lang="en-US"/>
          </a:p>
        </p:txBody>
      </p:sp>
      <p:sp>
        <p:nvSpPr>
          <p:cNvPr id="25" name="TextBox 24">
            <a:extLst>
              <a:ext uri="{FF2B5EF4-FFF2-40B4-BE49-F238E27FC236}">
                <a16:creationId xmlns:a16="http://schemas.microsoft.com/office/drawing/2014/main" id="{D27186E2-F4A5-4B6B-B855-3C27FA9B7675}"/>
              </a:ext>
            </a:extLst>
          </p:cNvPr>
          <p:cNvSpPr txBox="1"/>
          <p:nvPr/>
        </p:nvSpPr>
        <p:spPr>
          <a:xfrm>
            <a:off x="2135560" y="368661"/>
            <a:ext cx="8028892" cy="830997"/>
          </a:xfrm>
          <a:prstGeom prst="rect">
            <a:avLst/>
          </a:prstGeom>
          <a:noFill/>
        </p:spPr>
        <p:txBody>
          <a:bodyPr wrap="square" rtlCol="0">
            <a:spAutoFit/>
          </a:bodyPr>
          <a:lstStyle/>
          <a:p>
            <a:r>
              <a:rPr lang="en-US" sz="2400" dirty="0"/>
              <a:t>Fins are very similar to a wing, but they are designed to work equally well with a positive or negative angle of attack.</a:t>
            </a:r>
          </a:p>
        </p:txBody>
      </p:sp>
    </p:spTree>
    <p:extLst>
      <p:ext uri="{BB962C8B-B14F-4D97-AF65-F5344CB8AC3E}">
        <p14:creationId xmlns:p14="http://schemas.microsoft.com/office/powerpoint/2010/main" val="10024798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229600" cy="778098"/>
          </a:xfrm>
        </p:spPr>
        <p:txBody>
          <a:bodyPr>
            <a:normAutofit/>
          </a:bodyPr>
          <a:lstStyle/>
          <a:p>
            <a:r>
              <a:rPr lang="en-US" sz="3200" dirty="0">
                <a:solidFill>
                  <a:srgbClr val="FF0000"/>
                </a:solidFill>
              </a:rPr>
              <a:t>Basic Concepts</a:t>
            </a:r>
          </a:p>
        </p:txBody>
      </p:sp>
      <p:sp>
        <p:nvSpPr>
          <p:cNvPr id="3" name="Content Placeholder 2"/>
          <p:cNvSpPr>
            <a:spLocks noGrp="1"/>
          </p:cNvSpPr>
          <p:nvPr>
            <p:ph idx="1"/>
          </p:nvPr>
        </p:nvSpPr>
        <p:spPr>
          <a:xfrm>
            <a:off x="1955540" y="1376773"/>
            <a:ext cx="8229600" cy="4284475"/>
          </a:xfrm>
        </p:spPr>
        <p:txBody>
          <a:bodyPr>
            <a:normAutofit fontScale="92500" lnSpcReduction="20000"/>
          </a:bodyPr>
          <a:lstStyle/>
          <a:p>
            <a:r>
              <a:rPr lang="en-US" dirty="0"/>
              <a:t>Center of Gravity (CG)</a:t>
            </a:r>
          </a:p>
          <a:p>
            <a:pPr lvl="1"/>
            <a:r>
              <a:rPr lang="en-US" dirty="0"/>
              <a:t>Point where the mass loads can be concentrated</a:t>
            </a:r>
          </a:p>
          <a:p>
            <a:pPr lvl="1"/>
            <a:r>
              <a:rPr lang="en-US" dirty="0"/>
              <a:t>Physical balancing point</a:t>
            </a:r>
          </a:p>
          <a:p>
            <a:endParaRPr lang="en-US" dirty="0"/>
          </a:p>
          <a:p>
            <a:r>
              <a:rPr lang="en-US" dirty="0"/>
              <a:t>Center of Pressure (CP)</a:t>
            </a:r>
          </a:p>
          <a:p>
            <a:pPr lvl="1"/>
            <a:r>
              <a:rPr lang="en-US" dirty="0"/>
              <a:t>Point where aerodynamic forces can be concentrated</a:t>
            </a:r>
          </a:p>
          <a:p>
            <a:pPr lvl="1"/>
            <a:r>
              <a:rPr lang="en-US" dirty="0"/>
              <a:t>Sort of the aerodynamic balancing point</a:t>
            </a:r>
          </a:p>
          <a:p>
            <a:endParaRPr lang="en-US" dirty="0"/>
          </a:p>
          <a:p>
            <a:r>
              <a:rPr lang="en-US" dirty="0"/>
              <a:t>Static Margin</a:t>
            </a:r>
          </a:p>
          <a:p>
            <a:pPr lvl="1"/>
            <a:r>
              <a:rPr lang="en-US" dirty="0"/>
              <a:t>Distance between the CG and CP</a:t>
            </a:r>
          </a:p>
        </p:txBody>
      </p:sp>
      <p:sp>
        <p:nvSpPr>
          <p:cNvPr id="4" name="Slide Number Placeholder 3"/>
          <p:cNvSpPr>
            <a:spLocks noGrp="1"/>
          </p:cNvSpPr>
          <p:nvPr>
            <p:ph type="sldNum" sz="quarter" idx="12"/>
          </p:nvPr>
        </p:nvSpPr>
        <p:spPr/>
        <p:txBody>
          <a:bodyPr/>
          <a:lstStyle/>
          <a:p>
            <a:fld id="{083D6342-8226-4CFD-B95D-B1B67BDE0A20}" type="slidenum">
              <a:rPr lang="en-US" smtClean="0"/>
              <a:t>2</a:t>
            </a:fld>
            <a:endParaRPr lang="en-US"/>
          </a:p>
        </p:txBody>
      </p:sp>
    </p:spTree>
    <p:extLst>
      <p:ext uri="{BB962C8B-B14F-4D97-AF65-F5344CB8AC3E}">
        <p14:creationId xmlns:p14="http://schemas.microsoft.com/office/powerpoint/2010/main" val="1952510854"/>
      </p:ext>
    </p:extLst>
  </p:cSld>
  <p:clrMapOvr>
    <a:masterClrMapping/>
  </p:clrMapOvr>
  <p:transition spd="slow">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Group 22"/>
          <p:cNvGrpSpPr/>
          <p:nvPr/>
        </p:nvGrpSpPr>
        <p:grpSpPr>
          <a:xfrm rot="483478">
            <a:off x="3163899" y="3406510"/>
            <a:ext cx="5508612" cy="720080"/>
            <a:chOff x="1655676" y="3032956"/>
            <a:chExt cx="5508612" cy="720080"/>
          </a:xfrm>
        </p:grpSpPr>
        <p:sp>
          <p:nvSpPr>
            <p:cNvPr id="10" name="Rectangle 9"/>
            <p:cNvSpPr/>
            <p:nvPr/>
          </p:nvSpPr>
          <p:spPr>
            <a:xfrm>
              <a:off x="1763688" y="3032956"/>
              <a:ext cx="5400600" cy="72008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ounded Rectangle 10"/>
            <p:cNvSpPr/>
            <p:nvPr/>
          </p:nvSpPr>
          <p:spPr>
            <a:xfrm>
              <a:off x="5472100" y="3302986"/>
              <a:ext cx="1656184" cy="18002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1655676" y="3302986"/>
              <a:ext cx="180020" cy="180020"/>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2" name="Group 21"/>
          <p:cNvGrpSpPr/>
          <p:nvPr/>
        </p:nvGrpSpPr>
        <p:grpSpPr>
          <a:xfrm>
            <a:off x="6150006" y="2085020"/>
            <a:ext cx="685800" cy="2667000"/>
            <a:chOff x="4626006" y="2085020"/>
            <a:chExt cx="685800" cy="2667000"/>
          </a:xfrm>
        </p:grpSpPr>
        <p:cxnSp>
          <p:nvCxnSpPr>
            <p:cNvPr id="13" name="Straight Arrow Connector 12"/>
            <p:cNvCxnSpPr/>
            <p:nvPr/>
          </p:nvCxnSpPr>
          <p:spPr>
            <a:xfrm>
              <a:off x="4626006" y="208502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4626006" y="246602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4626006" y="284702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4626006" y="322802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4626006" y="360902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4626006" y="399002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4626006" y="437102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4626006" y="475202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grpSp>
      <p:sp>
        <p:nvSpPr>
          <p:cNvPr id="21" name="Oval 20"/>
          <p:cNvSpPr/>
          <p:nvPr/>
        </p:nvSpPr>
        <p:spPr>
          <a:xfrm>
            <a:off x="3233682" y="3355513"/>
            <a:ext cx="72008" cy="7496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4" name="Straight Arrow Connector 23"/>
          <p:cNvCxnSpPr/>
          <p:nvPr/>
        </p:nvCxnSpPr>
        <p:spPr>
          <a:xfrm flipV="1">
            <a:off x="6872115" y="3861048"/>
            <a:ext cx="2715969" cy="60930"/>
          </a:xfrm>
          <a:prstGeom prst="straightConnector1">
            <a:avLst/>
          </a:prstGeom>
          <a:ln w="28575">
            <a:solidFill>
              <a:srgbClr val="92D05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a:off x="6871505" y="3921979"/>
            <a:ext cx="2788586" cy="338457"/>
          </a:xfrm>
          <a:prstGeom prst="straightConnector1">
            <a:avLst/>
          </a:prstGeom>
          <a:ln w="28575">
            <a:solidFill>
              <a:srgbClr val="92D05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12"/>
          </p:nvPr>
        </p:nvSpPr>
        <p:spPr/>
        <p:txBody>
          <a:bodyPr/>
          <a:lstStyle/>
          <a:p>
            <a:fld id="{083D6342-8226-4CFD-B95D-B1B67BDE0A20}" type="slidenum">
              <a:rPr lang="en-US" smtClean="0"/>
              <a:t>20</a:t>
            </a:fld>
            <a:endParaRPr lang="en-US"/>
          </a:p>
        </p:txBody>
      </p:sp>
      <p:sp>
        <p:nvSpPr>
          <p:cNvPr id="27" name="TextBox 26">
            <a:extLst>
              <a:ext uri="{FF2B5EF4-FFF2-40B4-BE49-F238E27FC236}">
                <a16:creationId xmlns:a16="http://schemas.microsoft.com/office/drawing/2014/main" id="{03ED1727-160B-46E1-8242-B3D2F4931A75}"/>
              </a:ext>
            </a:extLst>
          </p:cNvPr>
          <p:cNvSpPr txBox="1"/>
          <p:nvPr/>
        </p:nvSpPr>
        <p:spPr>
          <a:xfrm>
            <a:off x="2135560" y="368661"/>
            <a:ext cx="8028892" cy="830997"/>
          </a:xfrm>
          <a:prstGeom prst="rect">
            <a:avLst/>
          </a:prstGeom>
          <a:noFill/>
        </p:spPr>
        <p:txBody>
          <a:bodyPr wrap="square" rtlCol="0">
            <a:spAutoFit/>
          </a:bodyPr>
          <a:lstStyle/>
          <a:p>
            <a:r>
              <a:rPr lang="en-US" sz="2400" dirty="0"/>
              <a:t>Fins are very similar to a wing, but they are designed to work equally well with a positive or negative angle of attack.</a:t>
            </a:r>
          </a:p>
        </p:txBody>
      </p:sp>
    </p:spTree>
    <p:extLst>
      <p:ext uri="{BB962C8B-B14F-4D97-AF65-F5344CB8AC3E}">
        <p14:creationId xmlns:p14="http://schemas.microsoft.com/office/powerpoint/2010/main" val="34786554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Group 22"/>
          <p:cNvGrpSpPr/>
          <p:nvPr/>
        </p:nvGrpSpPr>
        <p:grpSpPr>
          <a:xfrm rot="483478">
            <a:off x="3163899" y="3406510"/>
            <a:ext cx="5508612" cy="720080"/>
            <a:chOff x="1655676" y="3032956"/>
            <a:chExt cx="5508612" cy="720080"/>
          </a:xfrm>
        </p:grpSpPr>
        <p:sp>
          <p:nvSpPr>
            <p:cNvPr id="10" name="Rectangle 9"/>
            <p:cNvSpPr/>
            <p:nvPr/>
          </p:nvSpPr>
          <p:spPr>
            <a:xfrm>
              <a:off x="1763688" y="3032956"/>
              <a:ext cx="5400600" cy="72008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ounded Rectangle 10"/>
            <p:cNvSpPr/>
            <p:nvPr/>
          </p:nvSpPr>
          <p:spPr>
            <a:xfrm>
              <a:off x="5472100" y="3302986"/>
              <a:ext cx="1656184" cy="18002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1655676" y="3302986"/>
              <a:ext cx="180020" cy="180020"/>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2" name="Group 21"/>
          <p:cNvGrpSpPr/>
          <p:nvPr/>
        </p:nvGrpSpPr>
        <p:grpSpPr>
          <a:xfrm>
            <a:off x="6150006" y="2085020"/>
            <a:ext cx="685800" cy="2667000"/>
            <a:chOff x="4626006" y="2085020"/>
            <a:chExt cx="685800" cy="2667000"/>
          </a:xfrm>
        </p:grpSpPr>
        <p:cxnSp>
          <p:nvCxnSpPr>
            <p:cNvPr id="13" name="Straight Arrow Connector 12"/>
            <p:cNvCxnSpPr/>
            <p:nvPr/>
          </p:nvCxnSpPr>
          <p:spPr>
            <a:xfrm>
              <a:off x="4626006" y="208502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4626006" y="246602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4626006" y="284702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4626006" y="322802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4626006" y="360902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4626006" y="399002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4626006" y="437102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4626006" y="475202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grpSp>
      <p:sp>
        <p:nvSpPr>
          <p:cNvPr id="21" name="Oval 20"/>
          <p:cNvSpPr/>
          <p:nvPr/>
        </p:nvSpPr>
        <p:spPr>
          <a:xfrm>
            <a:off x="3233682" y="3355513"/>
            <a:ext cx="72008" cy="7496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4" name="Straight Arrow Connector 23"/>
          <p:cNvCxnSpPr/>
          <p:nvPr/>
        </p:nvCxnSpPr>
        <p:spPr>
          <a:xfrm flipV="1">
            <a:off x="6872115" y="3861048"/>
            <a:ext cx="2715969" cy="60930"/>
          </a:xfrm>
          <a:prstGeom prst="straightConnector1">
            <a:avLst/>
          </a:prstGeom>
          <a:ln w="28575">
            <a:solidFill>
              <a:srgbClr val="92D05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a:off x="6871505" y="3921979"/>
            <a:ext cx="2788586" cy="338457"/>
          </a:xfrm>
          <a:prstGeom prst="straightConnector1">
            <a:avLst/>
          </a:prstGeom>
          <a:ln w="28575">
            <a:solidFill>
              <a:srgbClr val="92D05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6" name="Down Arrow 25"/>
          <p:cNvSpPr/>
          <p:nvPr/>
        </p:nvSpPr>
        <p:spPr>
          <a:xfrm rot="11436492">
            <a:off x="7680176" y="3218731"/>
            <a:ext cx="468052" cy="541539"/>
          </a:xfrm>
          <a:prstGeom prst="down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p:cNvSpPr txBox="1"/>
          <p:nvPr/>
        </p:nvSpPr>
        <p:spPr>
          <a:xfrm>
            <a:off x="8265799" y="3018645"/>
            <a:ext cx="1177965" cy="381000"/>
          </a:xfrm>
          <a:prstGeom prst="rect">
            <a:avLst/>
          </a:prstGeom>
          <a:noFill/>
        </p:spPr>
        <p:txBody>
          <a:bodyPr wrap="square" rtlCol="0">
            <a:spAutoFit/>
          </a:bodyPr>
          <a:lstStyle/>
          <a:p>
            <a:r>
              <a:rPr lang="en-US" dirty="0"/>
              <a:t>Lift</a:t>
            </a:r>
          </a:p>
        </p:txBody>
      </p:sp>
      <p:sp>
        <p:nvSpPr>
          <p:cNvPr id="2" name="Slide Number Placeholder 1"/>
          <p:cNvSpPr>
            <a:spLocks noGrp="1"/>
          </p:cNvSpPr>
          <p:nvPr>
            <p:ph type="sldNum" sz="quarter" idx="12"/>
          </p:nvPr>
        </p:nvSpPr>
        <p:spPr/>
        <p:txBody>
          <a:bodyPr/>
          <a:lstStyle/>
          <a:p>
            <a:fld id="{083D6342-8226-4CFD-B95D-B1B67BDE0A20}" type="slidenum">
              <a:rPr lang="en-US" smtClean="0"/>
              <a:t>21</a:t>
            </a:fld>
            <a:endParaRPr lang="en-US"/>
          </a:p>
        </p:txBody>
      </p:sp>
      <p:sp>
        <p:nvSpPr>
          <p:cNvPr id="29" name="TextBox 28">
            <a:extLst>
              <a:ext uri="{FF2B5EF4-FFF2-40B4-BE49-F238E27FC236}">
                <a16:creationId xmlns:a16="http://schemas.microsoft.com/office/drawing/2014/main" id="{1C860549-3722-4DF9-98B8-71B9B7C58E9F}"/>
              </a:ext>
            </a:extLst>
          </p:cNvPr>
          <p:cNvSpPr txBox="1"/>
          <p:nvPr/>
        </p:nvSpPr>
        <p:spPr>
          <a:xfrm>
            <a:off x="2135560" y="368661"/>
            <a:ext cx="8028892" cy="830997"/>
          </a:xfrm>
          <a:prstGeom prst="rect">
            <a:avLst/>
          </a:prstGeom>
          <a:noFill/>
        </p:spPr>
        <p:txBody>
          <a:bodyPr wrap="square" rtlCol="0">
            <a:spAutoFit/>
          </a:bodyPr>
          <a:lstStyle/>
          <a:p>
            <a:r>
              <a:rPr lang="en-US" sz="2400" dirty="0"/>
              <a:t>Fins are very similar to a wing, but they are designed to work equally well with a positive or negative angle of attack.</a:t>
            </a:r>
          </a:p>
        </p:txBody>
      </p:sp>
    </p:spTree>
    <p:extLst>
      <p:ext uri="{BB962C8B-B14F-4D97-AF65-F5344CB8AC3E}">
        <p14:creationId xmlns:p14="http://schemas.microsoft.com/office/powerpoint/2010/main" val="4449410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Group 22"/>
          <p:cNvGrpSpPr/>
          <p:nvPr/>
        </p:nvGrpSpPr>
        <p:grpSpPr>
          <a:xfrm>
            <a:off x="3179676" y="3032956"/>
            <a:ext cx="5508612" cy="720080"/>
            <a:chOff x="1655676" y="3032956"/>
            <a:chExt cx="5508612" cy="720080"/>
          </a:xfrm>
        </p:grpSpPr>
        <p:sp>
          <p:nvSpPr>
            <p:cNvPr id="10" name="Rectangle 9"/>
            <p:cNvSpPr/>
            <p:nvPr/>
          </p:nvSpPr>
          <p:spPr>
            <a:xfrm>
              <a:off x="1763688" y="3032956"/>
              <a:ext cx="5400600" cy="72008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ounded Rectangle 10"/>
            <p:cNvSpPr/>
            <p:nvPr/>
          </p:nvSpPr>
          <p:spPr>
            <a:xfrm>
              <a:off x="5472100" y="3302986"/>
              <a:ext cx="1656184" cy="18002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1655676" y="3302986"/>
              <a:ext cx="180020" cy="180020"/>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2" name="Group 21"/>
          <p:cNvGrpSpPr/>
          <p:nvPr/>
        </p:nvGrpSpPr>
        <p:grpSpPr>
          <a:xfrm>
            <a:off x="6150006" y="2085020"/>
            <a:ext cx="685800" cy="2667000"/>
            <a:chOff x="4626006" y="2085020"/>
            <a:chExt cx="685800" cy="2667000"/>
          </a:xfrm>
        </p:grpSpPr>
        <p:cxnSp>
          <p:nvCxnSpPr>
            <p:cNvPr id="13" name="Straight Arrow Connector 12"/>
            <p:cNvCxnSpPr/>
            <p:nvPr/>
          </p:nvCxnSpPr>
          <p:spPr>
            <a:xfrm>
              <a:off x="4626006" y="208502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4626006" y="246602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4626006" y="284702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4626006" y="322802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4626006" y="360902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4626006" y="399002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4626006" y="437102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4626006" y="475202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grpSp>
      <p:sp>
        <p:nvSpPr>
          <p:cNvPr id="21" name="Oval 20"/>
          <p:cNvSpPr/>
          <p:nvPr/>
        </p:nvSpPr>
        <p:spPr>
          <a:xfrm>
            <a:off x="3233682" y="3355513"/>
            <a:ext cx="72008" cy="7496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Slide Number Placeholder 1"/>
          <p:cNvSpPr>
            <a:spLocks noGrp="1"/>
          </p:cNvSpPr>
          <p:nvPr>
            <p:ph type="sldNum" sz="quarter" idx="12"/>
          </p:nvPr>
        </p:nvSpPr>
        <p:spPr/>
        <p:txBody>
          <a:bodyPr/>
          <a:lstStyle/>
          <a:p>
            <a:fld id="{083D6342-8226-4CFD-B95D-B1B67BDE0A20}" type="slidenum">
              <a:rPr lang="en-US" smtClean="0"/>
              <a:t>22</a:t>
            </a:fld>
            <a:endParaRPr lang="en-US"/>
          </a:p>
        </p:txBody>
      </p:sp>
      <p:sp>
        <p:nvSpPr>
          <p:cNvPr id="25" name="TextBox 24">
            <a:extLst>
              <a:ext uri="{FF2B5EF4-FFF2-40B4-BE49-F238E27FC236}">
                <a16:creationId xmlns:a16="http://schemas.microsoft.com/office/drawing/2014/main" id="{5E2D7EA4-E400-4169-9EB2-2640567CA4D0}"/>
              </a:ext>
            </a:extLst>
          </p:cNvPr>
          <p:cNvSpPr txBox="1"/>
          <p:nvPr/>
        </p:nvSpPr>
        <p:spPr>
          <a:xfrm>
            <a:off x="2135560" y="368661"/>
            <a:ext cx="8028892" cy="830997"/>
          </a:xfrm>
          <a:prstGeom prst="rect">
            <a:avLst/>
          </a:prstGeom>
          <a:noFill/>
        </p:spPr>
        <p:txBody>
          <a:bodyPr wrap="square" rtlCol="0">
            <a:spAutoFit/>
          </a:bodyPr>
          <a:lstStyle/>
          <a:p>
            <a:r>
              <a:rPr lang="en-US" sz="2400" dirty="0"/>
              <a:t>Fins are very similar to a wing, but they are designed to work equally well with a positive or negative angle of attack.</a:t>
            </a:r>
          </a:p>
        </p:txBody>
      </p:sp>
    </p:spTree>
    <p:extLst>
      <p:ext uri="{BB962C8B-B14F-4D97-AF65-F5344CB8AC3E}">
        <p14:creationId xmlns:p14="http://schemas.microsoft.com/office/powerpoint/2010/main" val="180871717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6" name="Group 35"/>
          <p:cNvGrpSpPr/>
          <p:nvPr/>
        </p:nvGrpSpPr>
        <p:grpSpPr>
          <a:xfrm>
            <a:off x="4029472" y="2960948"/>
            <a:ext cx="4724400" cy="533400"/>
            <a:chOff x="2514600" y="2971800"/>
            <a:chExt cx="4724400" cy="533400"/>
          </a:xfrm>
        </p:grpSpPr>
        <p:sp>
          <p:nvSpPr>
            <p:cNvPr id="4" name="Rectangle 3"/>
            <p:cNvSpPr/>
            <p:nvPr/>
          </p:nvSpPr>
          <p:spPr>
            <a:xfrm>
              <a:off x="2514600" y="2971800"/>
              <a:ext cx="4724400" cy="533400"/>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lowchart: Or 33"/>
            <p:cNvSpPr/>
            <p:nvPr/>
          </p:nvSpPr>
          <p:spPr>
            <a:xfrm>
              <a:off x="4572000" y="3124200"/>
              <a:ext cx="228600" cy="228600"/>
            </a:xfrm>
            <a:prstGeom prst="flowChar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6" name="Straight Arrow Connector 5"/>
          <p:cNvCxnSpPr/>
          <p:nvPr/>
        </p:nvCxnSpPr>
        <p:spPr>
          <a:xfrm>
            <a:off x="2057400" y="609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2057400" y="990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2057400" y="1371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2057400" y="1752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2057400" y="2133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2057400" y="2514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2057400" y="2895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2057400" y="3276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2057400" y="3657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2057400" y="4038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2057400" y="4419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2057400" y="4800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2057400" y="5181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2057400" y="5562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2057400" y="5943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2057400" y="6324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flipH="1">
            <a:off x="4440115" y="5791202"/>
            <a:ext cx="3962400" cy="1"/>
          </a:xfrm>
          <a:prstGeom prst="straightConnector1">
            <a:avLst/>
          </a:prstGeom>
          <a:ln w="5715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4038600" y="6019800"/>
            <a:ext cx="5334000" cy="369332"/>
          </a:xfrm>
          <a:prstGeom prst="rect">
            <a:avLst/>
          </a:prstGeom>
          <a:noFill/>
        </p:spPr>
        <p:txBody>
          <a:bodyPr wrap="square" rtlCol="0">
            <a:spAutoFit/>
          </a:bodyPr>
          <a:lstStyle/>
          <a:p>
            <a:r>
              <a:rPr lang="en-US" dirty="0"/>
              <a:t>Desired direction we want the rocket to fly…</a:t>
            </a:r>
          </a:p>
        </p:txBody>
      </p:sp>
      <p:sp>
        <p:nvSpPr>
          <p:cNvPr id="35" name="TextBox 34"/>
          <p:cNvSpPr txBox="1"/>
          <p:nvPr/>
        </p:nvSpPr>
        <p:spPr>
          <a:xfrm>
            <a:off x="3059724" y="381001"/>
            <a:ext cx="1588477" cy="646331"/>
          </a:xfrm>
          <a:prstGeom prst="rect">
            <a:avLst/>
          </a:prstGeom>
          <a:noFill/>
        </p:spPr>
        <p:txBody>
          <a:bodyPr wrap="square" rtlCol="0">
            <a:spAutoFit/>
          </a:bodyPr>
          <a:lstStyle/>
          <a:p>
            <a:r>
              <a:rPr lang="en-US" dirty="0"/>
              <a:t>Direction of the airflow…</a:t>
            </a:r>
          </a:p>
        </p:txBody>
      </p:sp>
      <p:sp>
        <p:nvSpPr>
          <p:cNvPr id="37" name="Oval 36"/>
          <p:cNvSpPr/>
          <p:nvPr/>
        </p:nvSpPr>
        <p:spPr>
          <a:xfrm>
            <a:off x="6182866" y="3208784"/>
            <a:ext cx="5715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p:cNvSpPr txBox="1"/>
          <p:nvPr/>
        </p:nvSpPr>
        <p:spPr>
          <a:xfrm>
            <a:off x="5084490" y="614391"/>
            <a:ext cx="6511087" cy="954107"/>
          </a:xfrm>
          <a:prstGeom prst="rect">
            <a:avLst/>
          </a:prstGeom>
          <a:noFill/>
        </p:spPr>
        <p:txBody>
          <a:bodyPr wrap="square" rtlCol="0">
            <a:spAutoFit/>
          </a:bodyPr>
          <a:lstStyle/>
          <a:p>
            <a:r>
              <a:rPr lang="en-US" sz="2800" dirty="0"/>
              <a:t>The fin lifting force causes the aerodynamic “balancing” point to move back</a:t>
            </a:r>
          </a:p>
        </p:txBody>
      </p:sp>
      <p:sp>
        <p:nvSpPr>
          <p:cNvPr id="30" name="TextBox 29"/>
          <p:cNvSpPr txBox="1"/>
          <p:nvPr/>
        </p:nvSpPr>
        <p:spPr>
          <a:xfrm>
            <a:off x="5915981" y="1769514"/>
            <a:ext cx="720079" cy="523220"/>
          </a:xfrm>
          <a:prstGeom prst="rect">
            <a:avLst/>
          </a:prstGeom>
          <a:noFill/>
        </p:spPr>
        <p:txBody>
          <a:bodyPr wrap="square" rtlCol="0">
            <a:spAutoFit/>
          </a:bodyPr>
          <a:lstStyle/>
          <a:p>
            <a:r>
              <a:rPr lang="en-US" sz="2800" dirty="0"/>
              <a:t>CP</a:t>
            </a:r>
          </a:p>
        </p:txBody>
      </p:sp>
      <p:cxnSp>
        <p:nvCxnSpPr>
          <p:cNvPr id="31" name="Straight Arrow Connector 30"/>
          <p:cNvCxnSpPr/>
          <p:nvPr/>
        </p:nvCxnSpPr>
        <p:spPr>
          <a:xfrm flipH="1">
            <a:off x="6174518" y="2292735"/>
            <a:ext cx="8348" cy="524199"/>
          </a:xfrm>
          <a:prstGeom prst="straightConnector1">
            <a:avLst/>
          </a:prstGeom>
          <a:ln w="5715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4799857" y="3896380"/>
            <a:ext cx="3462809" cy="523220"/>
          </a:xfrm>
          <a:prstGeom prst="rect">
            <a:avLst/>
          </a:prstGeom>
          <a:noFill/>
        </p:spPr>
        <p:txBody>
          <a:bodyPr wrap="square" rtlCol="0">
            <a:spAutoFit/>
          </a:bodyPr>
          <a:lstStyle/>
          <a:p>
            <a:r>
              <a:rPr lang="en-US" sz="2800" dirty="0"/>
              <a:t>Without fins…</a:t>
            </a:r>
          </a:p>
        </p:txBody>
      </p:sp>
      <p:sp>
        <p:nvSpPr>
          <p:cNvPr id="2" name="Slide Number Placeholder 1"/>
          <p:cNvSpPr>
            <a:spLocks noGrp="1"/>
          </p:cNvSpPr>
          <p:nvPr>
            <p:ph type="sldNum" sz="quarter" idx="12"/>
          </p:nvPr>
        </p:nvSpPr>
        <p:spPr/>
        <p:txBody>
          <a:bodyPr/>
          <a:lstStyle/>
          <a:p>
            <a:fld id="{083D6342-8226-4CFD-B95D-B1B67BDE0A20}" type="slidenum">
              <a:rPr lang="en-US" smtClean="0"/>
              <a:t>23</a:t>
            </a:fld>
            <a:endParaRPr lang="en-US"/>
          </a:p>
        </p:txBody>
      </p:sp>
    </p:spTree>
    <p:extLst>
      <p:ext uri="{BB962C8B-B14F-4D97-AF65-F5344CB8AC3E}">
        <p14:creationId xmlns:p14="http://schemas.microsoft.com/office/powerpoint/2010/main" val="913824153"/>
      </p:ext>
    </p:extLst>
  </p:cSld>
  <p:clrMapOvr>
    <a:masterClrMapping/>
  </p:clrMapOvr>
  <p:transition spd="slow">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Group 22"/>
          <p:cNvGrpSpPr/>
          <p:nvPr/>
        </p:nvGrpSpPr>
        <p:grpSpPr>
          <a:xfrm rot="5400000">
            <a:off x="5470984" y="866192"/>
            <a:ext cx="1841376" cy="4724400"/>
            <a:chOff x="3774740" y="692696"/>
            <a:chExt cx="1841376" cy="4724400"/>
          </a:xfrm>
        </p:grpSpPr>
        <p:grpSp>
          <p:nvGrpSpPr>
            <p:cNvPr id="36" name="Group 35"/>
            <p:cNvGrpSpPr/>
            <p:nvPr/>
          </p:nvGrpSpPr>
          <p:grpSpPr>
            <a:xfrm rot="16200000">
              <a:off x="2332484" y="2788196"/>
              <a:ext cx="4724400" cy="533400"/>
              <a:chOff x="2514600" y="2971800"/>
              <a:chExt cx="4724400" cy="533400"/>
            </a:xfrm>
          </p:grpSpPr>
          <p:sp>
            <p:nvSpPr>
              <p:cNvPr id="4" name="Rectangle 3"/>
              <p:cNvSpPr/>
              <p:nvPr/>
            </p:nvSpPr>
            <p:spPr>
              <a:xfrm>
                <a:off x="2514600" y="2971800"/>
                <a:ext cx="4724400" cy="533400"/>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lowchart: Or 33"/>
              <p:cNvSpPr/>
              <p:nvPr/>
            </p:nvSpPr>
            <p:spPr>
              <a:xfrm>
                <a:off x="4572000" y="3124200"/>
                <a:ext cx="228600" cy="228600"/>
              </a:xfrm>
              <a:prstGeom prst="flowChar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rapezoid 1"/>
            <p:cNvSpPr/>
            <p:nvPr/>
          </p:nvSpPr>
          <p:spPr>
            <a:xfrm rot="16200000">
              <a:off x="3705318" y="870130"/>
              <a:ext cx="792088" cy="653244"/>
            </a:xfrm>
            <a:prstGeom prst="trapezoid">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rapezoid 25"/>
            <p:cNvSpPr/>
            <p:nvPr/>
          </p:nvSpPr>
          <p:spPr>
            <a:xfrm rot="5400000" flipH="1">
              <a:off x="4893450" y="870130"/>
              <a:ext cx="792088" cy="653244"/>
            </a:xfrm>
            <a:prstGeom prst="trapezoid">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Straight Connector 4"/>
            <p:cNvCxnSpPr/>
            <p:nvPr/>
          </p:nvCxnSpPr>
          <p:spPr>
            <a:xfrm>
              <a:off x="4680012" y="800708"/>
              <a:ext cx="0" cy="792088"/>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grpSp>
      <p:cxnSp>
        <p:nvCxnSpPr>
          <p:cNvPr id="6" name="Straight Arrow Connector 5"/>
          <p:cNvCxnSpPr/>
          <p:nvPr/>
        </p:nvCxnSpPr>
        <p:spPr>
          <a:xfrm>
            <a:off x="2057400" y="609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2057400" y="990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2057400" y="1371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2057400" y="1752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2057400" y="2133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2057400" y="2514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2057400" y="2895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2057400" y="3276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2057400" y="3657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2057400" y="4038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2057400" y="4419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2057400" y="4800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2057400" y="5181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2057400" y="5562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2057400" y="5943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2057400" y="6324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flipH="1">
            <a:off x="4440115" y="5791202"/>
            <a:ext cx="3962400" cy="1"/>
          </a:xfrm>
          <a:prstGeom prst="straightConnector1">
            <a:avLst/>
          </a:prstGeom>
          <a:ln w="5715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4038600" y="6019800"/>
            <a:ext cx="5334000" cy="369332"/>
          </a:xfrm>
          <a:prstGeom prst="rect">
            <a:avLst/>
          </a:prstGeom>
          <a:noFill/>
        </p:spPr>
        <p:txBody>
          <a:bodyPr wrap="square" rtlCol="0">
            <a:spAutoFit/>
          </a:bodyPr>
          <a:lstStyle/>
          <a:p>
            <a:r>
              <a:rPr lang="en-US" dirty="0"/>
              <a:t>Desired direction we want the rocket to fly…</a:t>
            </a:r>
          </a:p>
        </p:txBody>
      </p:sp>
      <p:sp>
        <p:nvSpPr>
          <p:cNvPr id="35" name="TextBox 34"/>
          <p:cNvSpPr txBox="1"/>
          <p:nvPr/>
        </p:nvSpPr>
        <p:spPr>
          <a:xfrm>
            <a:off x="3059724" y="381001"/>
            <a:ext cx="1588477" cy="646331"/>
          </a:xfrm>
          <a:prstGeom prst="rect">
            <a:avLst/>
          </a:prstGeom>
          <a:noFill/>
        </p:spPr>
        <p:txBody>
          <a:bodyPr wrap="square" rtlCol="0">
            <a:spAutoFit/>
          </a:bodyPr>
          <a:lstStyle/>
          <a:p>
            <a:r>
              <a:rPr lang="en-US" dirty="0"/>
              <a:t>Direction of the airflow…</a:t>
            </a:r>
          </a:p>
        </p:txBody>
      </p:sp>
      <p:sp>
        <p:nvSpPr>
          <p:cNvPr id="37" name="Oval 36"/>
          <p:cNvSpPr/>
          <p:nvPr/>
        </p:nvSpPr>
        <p:spPr>
          <a:xfrm>
            <a:off x="6182866" y="3208784"/>
            <a:ext cx="5715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extBox 29"/>
          <p:cNvSpPr txBox="1"/>
          <p:nvPr/>
        </p:nvSpPr>
        <p:spPr>
          <a:xfrm>
            <a:off x="6888090" y="1769514"/>
            <a:ext cx="720079" cy="523220"/>
          </a:xfrm>
          <a:prstGeom prst="rect">
            <a:avLst/>
          </a:prstGeom>
          <a:noFill/>
        </p:spPr>
        <p:txBody>
          <a:bodyPr wrap="square" rtlCol="0">
            <a:spAutoFit/>
          </a:bodyPr>
          <a:lstStyle/>
          <a:p>
            <a:r>
              <a:rPr lang="en-US" sz="2800" dirty="0"/>
              <a:t>CP</a:t>
            </a:r>
          </a:p>
        </p:txBody>
      </p:sp>
      <p:cxnSp>
        <p:nvCxnSpPr>
          <p:cNvPr id="31" name="Straight Arrow Connector 30"/>
          <p:cNvCxnSpPr/>
          <p:nvPr/>
        </p:nvCxnSpPr>
        <p:spPr>
          <a:xfrm flipH="1">
            <a:off x="7146627" y="2292735"/>
            <a:ext cx="8348" cy="524199"/>
          </a:xfrm>
          <a:prstGeom prst="straightConnector1">
            <a:avLst/>
          </a:prstGeom>
          <a:ln w="5715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a:off x="4799857" y="3896380"/>
            <a:ext cx="3462809" cy="523220"/>
          </a:xfrm>
          <a:prstGeom prst="rect">
            <a:avLst/>
          </a:prstGeom>
          <a:noFill/>
        </p:spPr>
        <p:txBody>
          <a:bodyPr wrap="square" rtlCol="0">
            <a:spAutoFit/>
          </a:bodyPr>
          <a:lstStyle/>
          <a:p>
            <a:r>
              <a:rPr lang="en-US" sz="2800" dirty="0"/>
              <a:t>With fins…</a:t>
            </a:r>
          </a:p>
        </p:txBody>
      </p:sp>
      <p:sp>
        <p:nvSpPr>
          <p:cNvPr id="3" name="Slide Number Placeholder 2"/>
          <p:cNvSpPr>
            <a:spLocks noGrp="1"/>
          </p:cNvSpPr>
          <p:nvPr>
            <p:ph type="sldNum" sz="quarter" idx="12"/>
          </p:nvPr>
        </p:nvSpPr>
        <p:spPr/>
        <p:txBody>
          <a:bodyPr/>
          <a:lstStyle/>
          <a:p>
            <a:fld id="{083D6342-8226-4CFD-B95D-B1B67BDE0A20}" type="slidenum">
              <a:rPr lang="en-US" smtClean="0"/>
              <a:t>24</a:t>
            </a:fld>
            <a:endParaRPr lang="en-US"/>
          </a:p>
        </p:txBody>
      </p:sp>
      <p:sp>
        <p:nvSpPr>
          <p:cNvPr id="39" name="TextBox 38">
            <a:extLst>
              <a:ext uri="{FF2B5EF4-FFF2-40B4-BE49-F238E27FC236}">
                <a16:creationId xmlns:a16="http://schemas.microsoft.com/office/drawing/2014/main" id="{16A02377-E487-4251-A28A-1D5559D1CDC6}"/>
              </a:ext>
            </a:extLst>
          </p:cNvPr>
          <p:cNvSpPr txBox="1"/>
          <p:nvPr/>
        </p:nvSpPr>
        <p:spPr>
          <a:xfrm>
            <a:off x="5084490" y="614391"/>
            <a:ext cx="6511087" cy="954107"/>
          </a:xfrm>
          <a:prstGeom prst="rect">
            <a:avLst/>
          </a:prstGeom>
          <a:noFill/>
        </p:spPr>
        <p:txBody>
          <a:bodyPr wrap="square" rtlCol="0">
            <a:spAutoFit/>
          </a:bodyPr>
          <a:lstStyle/>
          <a:p>
            <a:r>
              <a:rPr lang="en-US" sz="2800" dirty="0"/>
              <a:t>The fin lifting force causes the aerodynamic “balancing” point to move back</a:t>
            </a:r>
          </a:p>
        </p:txBody>
      </p:sp>
    </p:spTree>
    <p:extLst>
      <p:ext uri="{BB962C8B-B14F-4D97-AF65-F5344CB8AC3E}">
        <p14:creationId xmlns:p14="http://schemas.microsoft.com/office/powerpoint/2010/main" val="42048538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Group 22"/>
          <p:cNvGrpSpPr/>
          <p:nvPr/>
        </p:nvGrpSpPr>
        <p:grpSpPr>
          <a:xfrm rot="5400000">
            <a:off x="5470984" y="866192"/>
            <a:ext cx="1841376" cy="4724400"/>
            <a:chOff x="3774740" y="692696"/>
            <a:chExt cx="1841376" cy="4724400"/>
          </a:xfrm>
        </p:grpSpPr>
        <p:grpSp>
          <p:nvGrpSpPr>
            <p:cNvPr id="36" name="Group 35"/>
            <p:cNvGrpSpPr/>
            <p:nvPr/>
          </p:nvGrpSpPr>
          <p:grpSpPr>
            <a:xfrm rot="16200000">
              <a:off x="2332484" y="2788196"/>
              <a:ext cx="4724400" cy="533400"/>
              <a:chOff x="2514600" y="2971800"/>
              <a:chExt cx="4724400" cy="533400"/>
            </a:xfrm>
          </p:grpSpPr>
          <p:sp>
            <p:nvSpPr>
              <p:cNvPr id="4" name="Rectangle 3"/>
              <p:cNvSpPr/>
              <p:nvPr/>
            </p:nvSpPr>
            <p:spPr>
              <a:xfrm>
                <a:off x="2514600" y="2971800"/>
                <a:ext cx="4724400" cy="533400"/>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lowchart: Or 33"/>
              <p:cNvSpPr/>
              <p:nvPr/>
            </p:nvSpPr>
            <p:spPr>
              <a:xfrm>
                <a:off x="4572000" y="3124200"/>
                <a:ext cx="228600" cy="228600"/>
              </a:xfrm>
              <a:prstGeom prst="flowChar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rapezoid 1"/>
            <p:cNvSpPr/>
            <p:nvPr/>
          </p:nvSpPr>
          <p:spPr>
            <a:xfrm rot="16200000">
              <a:off x="3705318" y="870130"/>
              <a:ext cx="792088" cy="653244"/>
            </a:xfrm>
            <a:prstGeom prst="trapezoid">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rapezoid 25"/>
            <p:cNvSpPr/>
            <p:nvPr/>
          </p:nvSpPr>
          <p:spPr>
            <a:xfrm rot="5400000" flipH="1">
              <a:off x="4893450" y="870130"/>
              <a:ext cx="792088" cy="653244"/>
            </a:xfrm>
            <a:prstGeom prst="trapezoid">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Straight Connector 4"/>
            <p:cNvCxnSpPr/>
            <p:nvPr/>
          </p:nvCxnSpPr>
          <p:spPr>
            <a:xfrm>
              <a:off x="4680012" y="800708"/>
              <a:ext cx="0" cy="792088"/>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grpSp>
      <p:cxnSp>
        <p:nvCxnSpPr>
          <p:cNvPr id="6" name="Straight Arrow Connector 5"/>
          <p:cNvCxnSpPr/>
          <p:nvPr/>
        </p:nvCxnSpPr>
        <p:spPr>
          <a:xfrm>
            <a:off x="2057400" y="609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2057400" y="990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2057400" y="1371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2057400" y="1752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2057400" y="2133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2057400" y="2514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2057400" y="2895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2057400" y="3276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2057400" y="3657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2057400" y="4038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2057400" y="4419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2057400" y="4800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2057400" y="5181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2057400" y="5562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2057400" y="5943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2057400" y="6324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flipH="1">
            <a:off x="4440115" y="5791202"/>
            <a:ext cx="3962400" cy="1"/>
          </a:xfrm>
          <a:prstGeom prst="straightConnector1">
            <a:avLst/>
          </a:prstGeom>
          <a:ln w="5715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4038600" y="6019800"/>
            <a:ext cx="5334000" cy="369332"/>
          </a:xfrm>
          <a:prstGeom prst="rect">
            <a:avLst/>
          </a:prstGeom>
          <a:noFill/>
        </p:spPr>
        <p:txBody>
          <a:bodyPr wrap="square" rtlCol="0">
            <a:spAutoFit/>
          </a:bodyPr>
          <a:lstStyle/>
          <a:p>
            <a:r>
              <a:rPr lang="en-US" dirty="0"/>
              <a:t>Desired direction we want the rocket to fly…</a:t>
            </a:r>
          </a:p>
        </p:txBody>
      </p:sp>
      <p:sp>
        <p:nvSpPr>
          <p:cNvPr id="35" name="TextBox 34"/>
          <p:cNvSpPr txBox="1"/>
          <p:nvPr/>
        </p:nvSpPr>
        <p:spPr>
          <a:xfrm>
            <a:off x="3059724" y="381001"/>
            <a:ext cx="1588477" cy="646331"/>
          </a:xfrm>
          <a:prstGeom prst="rect">
            <a:avLst/>
          </a:prstGeom>
          <a:noFill/>
        </p:spPr>
        <p:txBody>
          <a:bodyPr wrap="square" rtlCol="0">
            <a:spAutoFit/>
          </a:bodyPr>
          <a:lstStyle/>
          <a:p>
            <a:r>
              <a:rPr lang="en-US" dirty="0"/>
              <a:t>Direction of the airflow…</a:t>
            </a:r>
          </a:p>
        </p:txBody>
      </p:sp>
      <p:sp>
        <p:nvSpPr>
          <p:cNvPr id="37" name="Oval 36"/>
          <p:cNvSpPr/>
          <p:nvPr/>
        </p:nvSpPr>
        <p:spPr>
          <a:xfrm>
            <a:off x="6182866" y="3208784"/>
            <a:ext cx="5715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Isosceles Triangle 2"/>
          <p:cNvSpPr/>
          <p:nvPr/>
        </p:nvSpPr>
        <p:spPr>
          <a:xfrm rot="16200000">
            <a:off x="3231890" y="2692710"/>
            <a:ext cx="529344" cy="1065820"/>
          </a:xfrm>
          <a:prstGeom prst="triangl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extBox 29"/>
          <p:cNvSpPr txBox="1"/>
          <p:nvPr/>
        </p:nvSpPr>
        <p:spPr>
          <a:xfrm>
            <a:off x="4943872" y="224644"/>
            <a:ext cx="6516723" cy="1384995"/>
          </a:xfrm>
          <a:prstGeom prst="rect">
            <a:avLst/>
          </a:prstGeom>
          <a:noFill/>
        </p:spPr>
        <p:txBody>
          <a:bodyPr wrap="square" rtlCol="0">
            <a:spAutoFit/>
          </a:bodyPr>
          <a:lstStyle/>
          <a:p>
            <a:r>
              <a:rPr lang="en-US" sz="2800" dirty="0"/>
              <a:t>Nose cones are added to a rocket to reduce drag, but they can also generate lift which moves the CP forward…</a:t>
            </a:r>
          </a:p>
        </p:txBody>
      </p:sp>
      <p:sp>
        <p:nvSpPr>
          <p:cNvPr id="24" name="Slide Number Placeholder 23"/>
          <p:cNvSpPr>
            <a:spLocks noGrp="1"/>
          </p:cNvSpPr>
          <p:nvPr>
            <p:ph type="sldNum" sz="quarter" idx="12"/>
          </p:nvPr>
        </p:nvSpPr>
        <p:spPr/>
        <p:txBody>
          <a:bodyPr/>
          <a:lstStyle/>
          <a:p>
            <a:fld id="{083D6342-8226-4CFD-B95D-B1B67BDE0A20}" type="slidenum">
              <a:rPr lang="en-US" smtClean="0"/>
              <a:t>25</a:t>
            </a:fld>
            <a:endParaRPr lang="en-US"/>
          </a:p>
        </p:txBody>
      </p:sp>
    </p:spTree>
    <p:extLst>
      <p:ext uri="{BB962C8B-B14F-4D97-AF65-F5344CB8AC3E}">
        <p14:creationId xmlns:p14="http://schemas.microsoft.com/office/powerpoint/2010/main" val="219406318"/>
      </p:ext>
    </p:extLst>
  </p:cSld>
  <p:clrMapOvr>
    <a:masterClrMapping/>
  </p:clrMapOvr>
  <p:transition spd="slow">
    <p:fad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Group 22"/>
          <p:cNvGrpSpPr/>
          <p:nvPr/>
        </p:nvGrpSpPr>
        <p:grpSpPr>
          <a:xfrm rot="5400000">
            <a:off x="5470984" y="866192"/>
            <a:ext cx="1841376" cy="4724400"/>
            <a:chOff x="3774740" y="692696"/>
            <a:chExt cx="1841376" cy="4724400"/>
          </a:xfrm>
        </p:grpSpPr>
        <p:grpSp>
          <p:nvGrpSpPr>
            <p:cNvPr id="36" name="Group 35"/>
            <p:cNvGrpSpPr/>
            <p:nvPr/>
          </p:nvGrpSpPr>
          <p:grpSpPr>
            <a:xfrm rot="16200000">
              <a:off x="2332484" y="2788196"/>
              <a:ext cx="4724400" cy="533400"/>
              <a:chOff x="2514600" y="2971800"/>
              <a:chExt cx="4724400" cy="533400"/>
            </a:xfrm>
          </p:grpSpPr>
          <p:sp>
            <p:nvSpPr>
              <p:cNvPr id="4" name="Rectangle 3"/>
              <p:cNvSpPr/>
              <p:nvPr/>
            </p:nvSpPr>
            <p:spPr>
              <a:xfrm>
                <a:off x="2514600" y="2971800"/>
                <a:ext cx="4724400" cy="533400"/>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lowchart: Or 33"/>
              <p:cNvSpPr/>
              <p:nvPr/>
            </p:nvSpPr>
            <p:spPr>
              <a:xfrm>
                <a:off x="4572000" y="3124200"/>
                <a:ext cx="228600" cy="228600"/>
              </a:xfrm>
              <a:prstGeom prst="flowChar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rapezoid 1"/>
            <p:cNvSpPr/>
            <p:nvPr/>
          </p:nvSpPr>
          <p:spPr>
            <a:xfrm rot="16200000">
              <a:off x="3705318" y="870130"/>
              <a:ext cx="792088" cy="653244"/>
            </a:xfrm>
            <a:prstGeom prst="trapezoid">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rapezoid 25"/>
            <p:cNvSpPr/>
            <p:nvPr/>
          </p:nvSpPr>
          <p:spPr>
            <a:xfrm rot="5400000" flipH="1">
              <a:off x="4893450" y="870130"/>
              <a:ext cx="792088" cy="653244"/>
            </a:xfrm>
            <a:prstGeom prst="trapezoid">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Straight Connector 4"/>
            <p:cNvCxnSpPr/>
            <p:nvPr/>
          </p:nvCxnSpPr>
          <p:spPr>
            <a:xfrm>
              <a:off x="4680012" y="800708"/>
              <a:ext cx="0" cy="792088"/>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grpSp>
      <p:cxnSp>
        <p:nvCxnSpPr>
          <p:cNvPr id="6" name="Straight Arrow Connector 5"/>
          <p:cNvCxnSpPr/>
          <p:nvPr/>
        </p:nvCxnSpPr>
        <p:spPr>
          <a:xfrm>
            <a:off x="2057400" y="609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2057400" y="990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2057400" y="1371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2057400" y="1752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2057400" y="2133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2057400" y="2514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2057400" y="2895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2057400" y="3276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2057400" y="3657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2057400" y="4038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2057400" y="4419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2057400" y="4800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2057400" y="5181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2057400" y="5562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2057400" y="5943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2057400" y="6324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flipH="1">
            <a:off x="4440115" y="5791202"/>
            <a:ext cx="3962400" cy="1"/>
          </a:xfrm>
          <a:prstGeom prst="straightConnector1">
            <a:avLst/>
          </a:prstGeom>
          <a:ln w="5715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4038600" y="6019800"/>
            <a:ext cx="5334000" cy="369332"/>
          </a:xfrm>
          <a:prstGeom prst="rect">
            <a:avLst/>
          </a:prstGeom>
          <a:noFill/>
        </p:spPr>
        <p:txBody>
          <a:bodyPr wrap="square" rtlCol="0">
            <a:spAutoFit/>
          </a:bodyPr>
          <a:lstStyle/>
          <a:p>
            <a:r>
              <a:rPr lang="en-US" dirty="0"/>
              <a:t>Desired direction we want the rocket to fly…</a:t>
            </a:r>
          </a:p>
        </p:txBody>
      </p:sp>
      <p:sp>
        <p:nvSpPr>
          <p:cNvPr id="35" name="TextBox 34"/>
          <p:cNvSpPr txBox="1"/>
          <p:nvPr/>
        </p:nvSpPr>
        <p:spPr>
          <a:xfrm>
            <a:off x="3059724" y="381001"/>
            <a:ext cx="1588477" cy="646331"/>
          </a:xfrm>
          <a:prstGeom prst="rect">
            <a:avLst/>
          </a:prstGeom>
          <a:noFill/>
        </p:spPr>
        <p:txBody>
          <a:bodyPr wrap="square" rtlCol="0">
            <a:spAutoFit/>
          </a:bodyPr>
          <a:lstStyle/>
          <a:p>
            <a:r>
              <a:rPr lang="en-US" dirty="0"/>
              <a:t>Direction of the airflow…</a:t>
            </a:r>
          </a:p>
        </p:txBody>
      </p:sp>
      <p:sp>
        <p:nvSpPr>
          <p:cNvPr id="31" name="TextBox 30"/>
          <p:cNvSpPr txBox="1"/>
          <p:nvPr/>
        </p:nvSpPr>
        <p:spPr>
          <a:xfrm>
            <a:off x="6888090" y="1769514"/>
            <a:ext cx="720079" cy="523220"/>
          </a:xfrm>
          <a:prstGeom prst="rect">
            <a:avLst/>
          </a:prstGeom>
          <a:noFill/>
        </p:spPr>
        <p:txBody>
          <a:bodyPr wrap="square" rtlCol="0">
            <a:spAutoFit/>
          </a:bodyPr>
          <a:lstStyle/>
          <a:p>
            <a:r>
              <a:rPr lang="en-US" sz="2800" dirty="0"/>
              <a:t>CP</a:t>
            </a:r>
          </a:p>
        </p:txBody>
      </p:sp>
      <p:cxnSp>
        <p:nvCxnSpPr>
          <p:cNvPr id="32" name="Straight Arrow Connector 31"/>
          <p:cNvCxnSpPr/>
          <p:nvPr/>
        </p:nvCxnSpPr>
        <p:spPr>
          <a:xfrm flipH="1">
            <a:off x="7146627" y="2292735"/>
            <a:ext cx="8348" cy="524199"/>
          </a:xfrm>
          <a:prstGeom prst="straightConnector1">
            <a:avLst/>
          </a:prstGeom>
          <a:ln w="5715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37" name="TextBox 36"/>
          <p:cNvSpPr txBox="1"/>
          <p:nvPr/>
        </p:nvSpPr>
        <p:spPr>
          <a:xfrm>
            <a:off x="4943873" y="961564"/>
            <a:ext cx="4572508" cy="523220"/>
          </a:xfrm>
          <a:prstGeom prst="rect">
            <a:avLst/>
          </a:prstGeom>
          <a:noFill/>
        </p:spPr>
        <p:txBody>
          <a:bodyPr wrap="square" rtlCol="0">
            <a:spAutoFit/>
          </a:bodyPr>
          <a:lstStyle/>
          <a:p>
            <a:r>
              <a:rPr lang="en-US" sz="2800" dirty="0"/>
              <a:t>Without Nose Cone…</a:t>
            </a:r>
          </a:p>
        </p:txBody>
      </p:sp>
      <p:sp>
        <p:nvSpPr>
          <p:cNvPr id="3" name="Slide Number Placeholder 2"/>
          <p:cNvSpPr>
            <a:spLocks noGrp="1"/>
          </p:cNvSpPr>
          <p:nvPr>
            <p:ph type="sldNum" sz="quarter" idx="12"/>
          </p:nvPr>
        </p:nvSpPr>
        <p:spPr/>
        <p:txBody>
          <a:bodyPr/>
          <a:lstStyle/>
          <a:p>
            <a:fld id="{083D6342-8226-4CFD-B95D-B1B67BDE0A20}" type="slidenum">
              <a:rPr lang="en-US" smtClean="0"/>
              <a:t>26</a:t>
            </a:fld>
            <a:endParaRPr lang="en-US"/>
          </a:p>
        </p:txBody>
      </p:sp>
    </p:spTree>
    <p:extLst>
      <p:ext uri="{BB962C8B-B14F-4D97-AF65-F5344CB8AC3E}">
        <p14:creationId xmlns:p14="http://schemas.microsoft.com/office/powerpoint/2010/main" val="259725001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Group 22"/>
          <p:cNvGrpSpPr/>
          <p:nvPr/>
        </p:nvGrpSpPr>
        <p:grpSpPr>
          <a:xfrm rot="5400000">
            <a:off x="5470984" y="866192"/>
            <a:ext cx="1841376" cy="4724400"/>
            <a:chOff x="3774740" y="692696"/>
            <a:chExt cx="1841376" cy="4724400"/>
          </a:xfrm>
        </p:grpSpPr>
        <p:grpSp>
          <p:nvGrpSpPr>
            <p:cNvPr id="36" name="Group 35"/>
            <p:cNvGrpSpPr/>
            <p:nvPr/>
          </p:nvGrpSpPr>
          <p:grpSpPr>
            <a:xfrm rot="16200000">
              <a:off x="2332484" y="2788196"/>
              <a:ext cx="4724400" cy="533400"/>
              <a:chOff x="2514600" y="2971800"/>
              <a:chExt cx="4724400" cy="533400"/>
            </a:xfrm>
          </p:grpSpPr>
          <p:sp>
            <p:nvSpPr>
              <p:cNvPr id="4" name="Rectangle 3"/>
              <p:cNvSpPr/>
              <p:nvPr/>
            </p:nvSpPr>
            <p:spPr>
              <a:xfrm>
                <a:off x="2514600" y="2971800"/>
                <a:ext cx="4724400" cy="533400"/>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lowchart: Or 33"/>
              <p:cNvSpPr/>
              <p:nvPr/>
            </p:nvSpPr>
            <p:spPr>
              <a:xfrm>
                <a:off x="4572000" y="3124200"/>
                <a:ext cx="228600" cy="228600"/>
              </a:xfrm>
              <a:prstGeom prst="flowChar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rapezoid 1"/>
            <p:cNvSpPr/>
            <p:nvPr/>
          </p:nvSpPr>
          <p:spPr>
            <a:xfrm rot="16200000">
              <a:off x="3705318" y="870130"/>
              <a:ext cx="792088" cy="653244"/>
            </a:xfrm>
            <a:prstGeom prst="trapezoid">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rapezoid 25"/>
            <p:cNvSpPr/>
            <p:nvPr/>
          </p:nvSpPr>
          <p:spPr>
            <a:xfrm rot="5400000" flipH="1">
              <a:off x="4893450" y="870130"/>
              <a:ext cx="792088" cy="653244"/>
            </a:xfrm>
            <a:prstGeom prst="trapezoid">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Straight Connector 4"/>
            <p:cNvCxnSpPr/>
            <p:nvPr/>
          </p:nvCxnSpPr>
          <p:spPr>
            <a:xfrm>
              <a:off x="4680012" y="800708"/>
              <a:ext cx="0" cy="792088"/>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grpSp>
      <p:cxnSp>
        <p:nvCxnSpPr>
          <p:cNvPr id="6" name="Straight Arrow Connector 5"/>
          <p:cNvCxnSpPr/>
          <p:nvPr/>
        </p:nvCxnSpPr>
        <p:spPr>
          <a:xfrm>
            <a:off x="2057400" y="609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2057400" y="990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2057400" y="1371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2057400" y="1752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2057400" y="2133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2057400" y="2514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2057400" y="2895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2057400" y="3276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2057400" y="3657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2057400" y="4038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2057400" y="4419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2057400" y="4800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2057400" y="5181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2057400" y="5562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2057400" y="5943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2057400" y="6324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flipH="1">
            <a:off x="4440115" y="5791202"/>
            <a:ext cx="3962400" cy="1"/>
          </a:xfrm>
          <a:prstGeom prst="straightConnector1">
            <a:avLst/>
          </a:prstGeom>
          <a:ln w="5715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4038600" y="6019800"/>
            <a:ext cx="5334000" cy="369332"/>
          </a:xfrm>
          <a:prstGeom prst="rect">
            <a:avLst/>
          </a:prstGeom>
          <a:noFill/>
        </p:spPr>
        <p:txBody>
          <a:bodyPr wrap="square" rtlCol="0">
            <a:spAutoFit/>
          </a:bodyPr>
          <a:lstStyle/>
          <a:p>
            <a:r>
              <a:rPr lang="en-US" dirty="0"/>
              <a:t>Desired direction we want the rocket to fly…</a:t>
            </a:r>
          </a:p>
        </p:txBody>
      </p:sp>
      <p:sp>
        <p:nvSpPr>
          <p:cNvPr id="35" name="TextBox 34"/>
          <p:cNvSpPr txBox="1"/>
          <p:nvPr/>
        </p:nvSpPr>
        <p:spPr>
          <a:xfrm>
            <a:off x="3059724" y="381001"/>
            <a:ext cx="1588477" cy="646331"/>
          </a:xfrm>
          <a:prstGeom prst="rect">
            <a:avLst/>
          </a:prstGeom>
          <a:noFill/>
        </p:spPr>
        <p:txBody>
          <a:bodyPr wrap="square" rtlCol="0">
            <a:spAutoFit/>
          </a:bodyPr>
          <a:lstStyle/>
          <a:p>
            <a:r>
              <a:rPr lang="en-US" dirty="0"/>
              <a:t>Direction of the airflow…</a:t>
            </a:r>
          </a:p>
        </p:txBody>
      </p:sp>
      <p:sp>
        <p:nvSpPr>
          <p:cNvPr id="3" name="Isosceles Triangle 2"/>
          <p:cNvSpPr/>
          <p:nvPr/>
        </p:nvSpPr>
        <p:spPr>
          <a:xfrm rot="16200000">
            <a:off x="3231890" y="2692710"/>
            <a:ext cx="529344" cy="1065820"/>
          </a:xfrm>
          <a:prstGeom prst="triangl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extBox 29"/>
          <p:cNvSpPr txBox="1"/>
          <p:nvPr/>
        </p:nvSpPr>
        <p:spPr>
          <a:xfrm>
            <a:off x="4943873" y="961564"/>
            <a:ext cx="4572508" cy="523220"/>
          </a:xfrm>
          <a:prstGeom prst="rect">
            <a:avLst/>
          </a:prstGeom>
          <a:noFill/>
        </p:spPr>
        <p:txBody>
          <a:bodyPr wrap="square" rtlCol="0">
            <a:spAutoFit/>
          </a:bodyPr>
          <a:lstStyle/>
          <a:p>
            <a:r>
              <a:rPr lang="en-US" sz="2800" dirty="0"/>
              <a:t>With Nose Cone…</a:t>
            </a:r>
          </a:p>
        </p:txBody>
      </p:sp>
      <p:sp>
        <p:nvSpPr>
          <p:cNvPr id="31" name="TextBox 30"/>
          <p:cNvSpPr txBox="1"/>
          <p:nvPr/>
        </p:nvSpPr>
        <p:spPr>
          <a:xfrm>
            <a:off x="6600057" y="1772816"/>
            <a:ext cx="720079" cy="523220"/>
          </a:xfrm>
          <a:prstGeom prst="rect">
            <a:avLst/>
          </a:prstGeom>
          <a:noFill/>
        </p:spPr>
        <p:txBody>
          <a:bodyPr wrap="square" rtlCol="0">
            <a:spAutoFit/>
          </a:bodyPr>
          <a:lstStyle/>
          <a:p>
            <a:r>
              <a:rPr lang="en-US" sz="2800" dirty="0"/>
              <a:t>CP</a:t>
            </a:r>
          </a:p>
        </p:txBody>
      </p:sp>
      <p:cxnSp>
        <p:nvCxnSpPr>
          <p:cNvPr id="32" name="Straight Arrow Connector 31"/>
          <p:cNvCxnSpPr/>
          <p:nvPr/>
        </p:nvCxnSpPr>
        <p:spPr>
          <a:xfrm flipH="1">
            <a:off x="6858594" y="2296037"/>
            <a:ext cx="8348" cy="524199"/>
          </a:xfrm>
          <a:prstGeom prst="straightConnector1">
            <a:avLst/>
          </a:prstGeom>
          <a:ln w="5715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24" name="Slide Number Placeholder 23"/>
          <p:cNvSpPr>
            <a:spLocks noGrp="1"/>
          </p:cNvSpPr>
          <p:nvPr>
            <p:ph type="sldNum" sz="quarter" idx="12"/>
          </p:nvPr>
        </p:nvSpPr>
        <p:spPr/>
        <p:txBody>
          <a:bodyPr/>
          <a:lstStyle/>
          <a:p>
            <a:fld id="{083D6342-8226-4CFD-B95D-B1B67BDE0A20}" type="slidenum">
              <a:rPr lang="en-US" smtClean="0"/>
              <a:t>27</a:t>
            </a:fld>
            <a:endParaRPr lang="en-US"/>
          </a:p>
        </p:txBody>
      </p:sp>
    </p:spTree>
    <p:extLst>
      <p:ext uri="{BB962C8B-B14F-4D97-AF65-F5344CB8AC3E}">
        <p14:creationId xmlns:p14="http://schemas.microsoft.com/office/powerpoint/2010/main" val="149532807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Group 22"/>
          <p:cNvGrpSpPr/>
          <p:nvPr/>
        </p:nvGrpSpPr>
        <p:grpSpPr>
          <a:xfrm rot="5400000">
            <a:off x="5470984" y="866192"/>
            <a:ext cx="1841376" cy="4724400"/>
            <a:chOff x="3774740" y="692696"/>
            <a:chExt cx="1841376" cy="4724400"/>
          </a:xfrm>
        </p:grpSpPr>
        <p:grpSp>
          <p:nvGrpSpPr>
            <p:cNvPr id="36" name="Group 35"/>
            <p:cNvGrpSpPr/>
            <p:nvPr/>
          </p:nvGrpSpPr>
          <p:grpSpPr>
            <a:xfrm rot="16200000">
              <a:off x="2332484" y="2788196"/>
              <a:ext cx="4724400" cy="533400"/>
              <a:chOff x="2514600" y="2971800"/>
              <a:chExt cx="4724400" cy="533400"/>
            </a:xfrm>
          </p:grpSpPr>
          <p:sp>
            <p:nvSpPr>
              <p:cNvPr id="4" name="Rectangle 3"/>
              <p:cNvSpPr/>
              <p:nvPr/>
            </p:nvSpPr>
            <p:spPr>
              <a:xfrm>
                <a:off x="2514600" y="2971800"/>
                <a:ext cx="4724400" cy="533400"/>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lowchart: Or 33"/>
              <p:cNvSpPr/>
              <p:nvPr/>
            </p:nvSpPr>
            <p:spPr>
              <a:xfrm>
                <a:off x="4572000" y="3124200"/>
                <a:ext cx="228600" cy="228600"/>
              </a:xfrm>
              <a:prstGeom prst="flowChar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rapezoid 1"/>
            <p:cNvSpPr/>
            <p:nvPr/>
          </p:nvSpPr>
          <p:spPr>
            <a:xfrm rot="16200000">
              <a:off x="3705318" y="870130"/>
              <a:ext cx="792088" cy="653244"/>
            </a:xfrm>
            <a:prstGeom prst="trapezoid">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rapezoid 25"/>
            <p:cNvSpPr/>
            <p:nvPr/>
          </p:nvSpPr>
          <p:spPr>
            <a:xfrm rot="5400000" flipH="1">
              <a:off x="4893450" y="870130"/>
              <a:ext cx="792088" cy="653244"/>
            </a:xfrm>
            <a:prstGeom prst="trapezoid">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Straight Connector 4"/>
            <p:cNvCxnSpPr/>
            <p:nvPr/>
          </p:nvCxnSpPr>
          <p:spPr>
            <a:xfrm>
              <a:off x="4680012" y="800708"/>
              <a:ext cx="0" cy="792088"/>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grpSp>
      <p:cxnSp>
        <p:nvCxnSpPr>
          <p:cNvPr id="6" name="Straight Arrow Connector 5"/>
          <p:cNvCxnSpPr/>
          <p:nvPr/>
        </p:nvCxnSpPr>
        <p:spPr>
          <a:xfrm>
            <a:off x="2057400" y="609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2057400" y="990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2057400" y="1371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2057400" y="1752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2057400" y="2133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2057400" y="2514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2057400" y="2895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2057400" y="3276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2057400" y="3657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2057400" y="4038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2057400" y="4419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2057400" y="4800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2057400" y="5181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2057400" y="5562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2057400" y="5943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2057400" y="6324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flipH="1">
            <a:off x="4440115" y="5791202"/>
            <a:ext cx="3962400" cy="1"/>
          </a:xfrm>
          <a:prstGeom prst="straightConnector1">
            <a:avLst/>
          </a:prstGeom>
          <a:ln w="5715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4038600" y="6019800"/>
            <a:ext cx="5334000" cy="369332"/>
          </a:xfrm>
          <a:prstGeom prst="rect">
            <a:avLst/>
          </a:prstGeom>
          <a:noFill/>
        </p:spPr>
        <p:txBody>
          <a:bodyPr wrap="square" rtlCol="0">
            <a:spAutoFit/>
          </a:bodyPr>
          <a:lstStyle/>
          <a:p>
            <a:r>
              <a:rPr lang="en-US" dirty="0"/>
              <a:t>Desired direction we want the rocket to fly…</a:t>
            </a:r>
          </a:p>
        </p:txBody>
      </p:sp>
      <p:sp>
        <p:nvSpPr>
          <p:cNvPr id="35" name="TextBox 34"/>
          <p:cNvSpPr txBox="1"/>
          <p:nvPr/>
        </p:nvSpPr>
        <p:spPr>
          <a:xfrm>
            <a:off x="3059724" y="381001"/>
            <a:ext cx="1588477" cy="646331"/>
          </a:xfrm>
          <a:prstGeom prst="rect">
            <a:avLst/>
          </a:prstGeom>
          <a:noFill/>
        </p:spPr>
        <p:txBody>
          <a:bodyPr wrap="square" rtlCol="0">
            <a:spAutoFit/>
          </a:bodyPr>
          <a:lstStyle/>
          <a:p>
            <a:r>
              <a:rPr lang="en-US" dirty="0"/>
              <a:t>Direction of the airflow…</a:t>
            </a:r>
          </a:p>
        </p:txBody>
      </p:sp>
      <p:sp>
        <p:nvSpPr>
          <p:cNvPr id="3" name="Isosceles Triangle 2"/>
          <p:cNvSpPr/>
          <p:nvPr/>
        </p:nvSpPr>
        <p:spPr>
          <a:xfrm rot="16200000">
            <a:off x="3231890" y="2692710"/>
            <a:ext cx="529344" cy="1065820"/>
          </a:xfrm>
          <a:prstGeom prst="triangl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extBox 29"/>
          <p:cNvSpPr txBox="1"/>
          <p:nvPr/>
        </p:nvSpPr>
        <p:spPr>
          <a:xfrm>
            <a:off x="4943872" y="440669"/>
            <a:ext cx="5868651" cy="954107"/>
          </a:xfrm>
          <a:prstGeom prst="rect">
            <a:avLst/>
          </a:prstGeom>
          <a:noFill/>
        </p:spPr>
        <p:txBody>
          <a:bodyPr wrap="square" rtlCol="0">
            <a:spAutoFit/>
          </a:bodyPr>
          <a:lstStyle/>
          <a:p>
            <a:r>
              <a:rPr lang="en-US" sz="2800" dirty="0"/>
              <a:t>What happens if we change the size of the fins?</a:t>
            </a:r>
          </a:p>
        </p:txBody>
      </p:sp>
      <p:sp>
        <p:nvSpPr>
          <p:cNvPr id="31" name="TextBox 30"/>
          <p:cNvSpPr txBox="1"/>
          <p:nvPr/>
        </p:nvSpPr>
        <p:spPr>
          <a:xfrm>
            <a:off x="6600057" y="1769514"/>
            <a:ext cx="720079" cy="523220"/>
          </a:xfrm>
          <a:prstGeom prst="rect">
            <a:avLst/>
          </a:prstGeom>
          <a:noFill/>
        </p:spPr>
        <p:txBody>
          <a:bodyPr wrap="square" rtlCol="0">
            <a:spAutoFit/>
          </a:bodyPr>
          <a:lstStyle/>
          <a:p>
            <a:r>
              <a:rPr lang="en-US" sz="2800" dirty="0"/>
              <a:t>CP</a:t>
            </a:r>
          </a:p>
        </p:txBody>
      </p:sp>
      <p:cxnSp>
        <p:nvCxnSpPr>
          <p:cNvPr id="32" name="Straight Arrow Connector 31"/>
          <p:cNvCxnSpPr/>
          <p:nvPr/>
        </p:nvCxnSpPr>
        <p:spPr>
          <a:xfrm flipH="1">
            <a:off x="6858594" y="2292735"/>
            <a:ext cx="8348" cy="524199"/>
          </a:xfrm>
          <a:prstGeom prst="straightConnector1">
            <a:avLst/>
          </a:prstGeom>
          <a:ln w="5715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24" name="Slide Number Placeholder 23"/>
          <p:cNvSpPr>
            <a:spLocks noGrp="1"/>
          </p:cNvSpPr>
          <p:nvPr>
            <p:ph type="sldNum" sz="quarter" idx="12"/>
          </p:nvPr>
        </p:nvSpPr>
        <p:spPr/>
        <p:txBody>
          <a:bodyPr/>
          <a:lstStyle/>
          <a:p>
            <a:fld id="{083D6342-8226-4CFD-B95D-B1B67BDE0A20}" type="slidenum">
              <a:rPr lang="en-US" smtClean="0"/>
              <a:t>28</a:t>
            </a:fld>
            <a:endParaRPr lang="en-US"/>
          </a:p>
        </p:txBody>
      </p:sp>
    </p:spTree>
    <p:extLst>
      <p:ext uri="{BB962C8B-B14F-4D97-AF65-F5344CB8AC3E}">
        <p14:creationId xmlns:p14="http://schemas.microsoft.com/office/powerpoint/2010/main" val="27133022"/>
      </p:ext>
    </p:extLst>
  </p:cSld>
  <p:clrMapOvr>
    <a:masterClrMapping/>
  </p:clrMapOvr>
  <p:transition spd="slow">
    <p:fad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6" name="Group 35"/>
          <p:cNvGrpSpPr/>
          <p:nvPr/>
        </p:nvGrpSpPr>
        <p:grpSpPr>
          <a:xfrm>
            <a:off x="4029472" y="2960948"/>
            <a:ext cx="4724400" cy="533400"/>
            <a:chOff x="2514600" y="2971800"/>
            <a:chExt cx="4724400" cy="533400"/>
          </a:xfrm>
        </p:grpSpPr>
        <p:sp>
          <p:nvSpPr>
            <p:cNvPr id="4" name="Rectangle 3"/>
            <p:cNvSpPr/>
            <p:nvPr/>
          </p:nvSpPr>
          <p:spPr>
            <a:xfrm>
              <a:off x="2514600" y="2971800"/>
              <a:ext cx="4724400" cy="533400"/>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lowchart: Or 33"/>
            <p:cNvSpPr/>
            <p:nvPr/>
          </p:nvSpPr>
          <p:spPr>
            <a:xfrm>
              <a:off x="4572000" y="3124200"/>
              <a:ext cx="228600" cy="228600"/>
            </a:xfrm>
            <a:prstGeom prst="flowChar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rapezoid 1"/>
          <p:cNvSpPr/>
          <p:nvPr/>
        </p:nvSpPr>
        <p:spPr>
          <a:xfrm>
            <a:off x="8004212" y="2420888"/>
            <a:ext cx="641648" cy="540060"/>
          </a:xfrm>
          <a:prstGeom prst="trapezoid">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rapezoid 25"/>
          <p:cNvSpPr/>
          <p:nvPr/>
        </p:nvSpPr>
        <p:spPr>
          <a:xfrm rot="10800000" flipH="1">
            <a:off x="8004211" y="3498304"/>
            <a:ext cx="641648" cy="542764"/>
          </a:xfrm>
          <a:prstGeom prst="trapezoid">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Straight Connector 4"/>
          <p:cNvCxnSpPr/>
          <p:nvPr/>
        </p:nvCxnSpPr>
        <p:spPr>
          <a:xfrm flipH="1" flipV="1">
            <a:off x="7968208" y="3208784"/>
            <a:ext cx="641648" cy="4192"/>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a:off x="2057400" y="609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2057400" y="990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2057400" y="1371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2057400" y="1752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2057400" y="2133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2057400" y="2514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2057400" y="2895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2057400" y="3276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2057400" y="3657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2057400" y="4038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2057400" y="4419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2057400" y="4800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2057400" y="5181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2057400" y="5562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2057400" y="5943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2057400" y="6324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flipH="1">
            <a:off x="4440115" y="5791202"/>
            <a:ext cx="3962400" cy="1"/>
          </a:xfrm>
          <a:prstGeom prst="straightConnector1">
            <a:avLst/>
          </a:prstGeom>
          <a:ln w="5715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4038600" y="6019800"/>
            <a:ext cx="5334000" cy="369332"/>
          </a:xfrm>
          <a:prstGeom prst="rect">
            <a:avLst/>
          </a:prstGeom>
          <a:noFill/>
        </p:spPr>
        <p:txBody>
          <a:bodyPr wrap="square" rtlCol="0">
            <a:spAutoFit/>
          </a:bodyPr>
          <a:lstStyle/>
          <a:p>
            <a:r>
              <a:rPr lang="en-US" dirty="0"/>
              <a:t>Desired direction we want the rocket to fly…</a:t>
            </a:r>
          </a:p>
        </p:txBody>
      </p:sp>
      <p:sp>
        <p:nvSpPr>
          <p:cNvPr id="35" name="TextBox 34"/>
          <p:cNvSpPr txBox="1"/>
          <p:nvPr/>
        </p:nvSpPr>
        <p:spPr>
          <a:xfrm>
            <a:off x="3059724" y="381001"/>
            <a:ext cx="1588477" cy="646331"/>
          </a:xfrm>
          <a:prstGeom prst="rect">
            <a:avLst/>
          </a:prstGeom>
          <a:noFill/>
        </p:spPr>
        <p:txBody>
          <a:bodyPr wrap="square" rtlCol="0">
            <a:spAutoFit/>
          </a:bodyPr>
          <a:lstStyle/>
          <a:p>
            <a:r>
              <a:rPr lang="en-US" dirty="0"/>
              <a:t>Direction of the airflow…</a:t>
            </a:r>
          </a:p>
        </p:txBody>
      </p:sp>
      <p:sp>
        <p:nvSpPr>
          <p:cNvPr id="3" name="Isosceles Triangle 2"/>
          <p:cNvSpPr/>
          <p:nvPr/>
        </p:nvSpPr>
        <p:spPr>
          <a:xfrm rot="16200000">
            <a:off x="3231890" y="2692710"/>
            <a:ext cx="529344" cy="1065820"/>
          </a:xfrm>
          <a:prstGeom prst="triangl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p:cNvSpPr txBox="1"/>
          <p:nvPr/>
        </p:nvSpPr>
        <p:spPr>
          <a:xfrm>
            <a:off x="6492045" y="1769514"/>
            <a:ext cx="720079" cy="523220"/>
          </a:xfrm>
          <a:prstGeom prst="rect">
            <a:avLst/>
          </a:prstGeom>
          <a:noFill/>
        </p:spPr>
        <p:txBody>
          <a:bodyPr wrap="square" rtlCol="0">
            <a:spAutoFit/>
          </a:bodyPr>
          <a:lstStyle/>
          <a:p>
            <a:r>
              <a:rPr lang="en-US" sz="2800" dirty="0"/>
              <a:t>CP</a:t>
            </a:r>
          </a:p>
        </p:txBody>
      </p:sp>
      <p:cxnSp>
        <p:nvCxnSpPr>
          <p:cNvPr id="32" name="Straight Arrow Connector 31"/>
          <p:cNvCxnSpPr/>
          <p:nvPr/>
        </p:nvCxnSpPr>
        <p:spPr>
          <a:xfrm flipH="1">
            <a:off x="6750582" y="2292735"/>
            <a:ext cx="8348" cy="524199"/>
          </a:xfrm>
          <a:prstGeom prst="straightConnector1">
            <a:avLst/>
          </a:prstGeom>
          <a:ln w="5715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23" name="Slide Number Placeholder 22"/>
          <p:cNvSpPr>
            <a:spLocks noGrp="1"/>
          </p:cNvSpPr>
          <p:nvPr>
            <p:ph type="sldNum" sz="quarter" idx="12"/>
          </p:nvPr>
        </p:nvSpPr>
        <p:spPr/>
        <p:txBody>
          <a:bodyPr/>
          <a:lstStyle/>
          <a:p>
            <a:fld id="{083D6342-8226-4CFD-B95D-B1B67BDE0A20}" type="slidenum">
              <a:rPr lang="en-US" smtClean="0"/>
              <a:t>29</a:t>
            </a:fld>
            <a:endParaRPr lang="en-US"/>
          </a:p>
        </p:txBody>
      </p:sp>
      <p:sp>
        <p:nvSpPr>
          <p:cNvPr id="37" name="TextBox 36">
            <a:extLst>
              <a:ext uri="{FF2B5EF4-FFF2-40B4-BE49-F238E27FC236}">
                <a16:creationId xmlns:a16="http://schemas.microsoft.com/office/drawing/2014/main" id="{57FF045F-1402-48CB-8F78-A52332725699}"/>
              </a:ext>
            </a:extLst>
          </p:cNvPr>
          <p:cNvSpPr txBox="1"/>
          <p:nvPr/>
        </p:nvSpPr>
        <p:spPr>
          <a:xfrm>
            <a:off x="4943872" y="440669"/>
            <a:ext cx="5868651" cy="954107"/>
          </a:xfrm>
          <a:prstGeom prst="rect">
            <a:avLst/>
          </a:prstGeom>
          <a:noFill/>
        </p:spPr>
        <p:txBody>
          <a:bodyPr wrap="square" rtlCol="0">
            <a:spAutoFit/>
          </a:bodyPr>
          <a:lstStyle/>
          <a:p>
            <a:r>
              <a:rPr lang="en-US" sz="2800" dirty="0"/>
              <a:t>What happens if we change the size of the fins?</a:t>
            </a:r>
          </a:p>
        </p:txBody>
      </p:sp>
    </p:spTree>
    <p:extLst>
      <p:ext uri="{BB962C8B-B14F-4D97-AF65-F5344CB8AC3E}">
        <p14:creationId xmlns:p14="http://schemas.microsoft.com/office/powerpoint/2010/main" val="22662493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Arrow Connector 5"/>
          <p:cNvCxnSpPr/>
          <p:nvPr/>
        </p:nvCxnSpPr>
        <p:spPr>
          <a:xfrm>
            <a:off x="2057400" y="609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2057400" y="990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2057400" y="1371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2057400" y="1752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2057400" y="2133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2057400" y="2514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2057400" y="2895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2057400" y="3276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2057400" y="3657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2057400" y="4038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2057400" y="4419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2057400" y="4800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2057400" y="5181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2057400" y="5562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2057400" y="5943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2057400" y="6324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flipH="1">
            <a:off x="4440115" y="5791202"/>
            <a:ext cx="3962400" cy="1"/>
          </a:xfrm>
          <a:prstGeom prst="straightConnector1">
            <a:avLst/>
          </a:prstGeom>
          <a:ln w="5715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4038600" y="6019800"/>
            <a:ext cx="5334000" cy="369332"/>
          </a:xfrm>
          <a:prstGeom prst="rect">
            <a:avLst/>
          </a:prstGeom>
          <a:noFill/>
        </p:spPr>
        <p:txBody>
          <a:bodyPr wrap="square" rtlCol="0">
            <a:spAutoFit/>
          </a:bodyPr>
          <a:lstStyle/>
          <a:p>
            <a:r>
              <a:rPr lang="en-US" dirty="0"/>
              <a:t>Desired direction we want the rocket to fly…</a:t>
            </a:r>
          </a:p>
        </p:txBody>
      </p:sp>
      <p:grpSp>
        <p:nvGrpSpPr>
          <p:cNvPr id="36" name="Group 35"/>
          <p:cNvGrpSpPr/>
          <p:nvPr/>
        </p:nvGrpSpPr>
        <p:grpSpPr>
          <a:xfrm>
            <a:off x="4038600" y="2971800"/>
            <a:ext cx="4724400" cy="533400"/>
            <a:chOff x="2514600" y="2971800"/>
            <a:chExt cx="4724400" cy="533400"/>
          </a:xfrm>
        </p:grpSpPr>
        <p:sp>
          <p:nvSpPr>
            <p:cNvPr id="4" name="Rectangle 3"/>
            <p:cNvSpPr/>
            <p:nvPr/>
          </p:nvSpPr>
          <p:spPr>
            <a:xfrm>
              <a:off x="2514600" y="2971800"/>
              <a:ext cx="4724400" cy="533400"/>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lowchart: Or 33"/>
            <p:cNvSpPr/>
            <p:nvPr/>
          </p:nvSpPr>
          <p:spPr>
            <a:xfrm>
              <a:off x="4572000" y="3124200"/>
              <a:ext cx="228600" cy="228600"/>
            </a:xfrm>
            <a:prstGeom prst="flowChar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5" name="TextBox 34"/>
          <p:cNvSpPr txBox="1"/>
          <p:nvPr/>
        </p:nvSpPr>
        <p:spPr>
          <a:xfrm>
            <a:off x="3059724" y="381001"/>
            <a:ext cx="1588477" cy="646331"/>
          </a:xfrm>
          <a:prstGeom prst="rect">
            <a:avLst/>
          </a:prstGeom>
          <a:noFill/>
        </p:spPr>
        <p:txBody>
          <a:bodyPr wrap="square" rtlCol="0">
            <a:spAutoFit/>
          </a:bodyPr>
          <a:lstStyle/>
          <a:p>
            <a:r>
              <a:rPr lang="en-US" dirty="0"/>
              <a:t>Direction of the airflow…</a:t>
            </a:r>
          </a:p>
        </p:txBody>
      </p:sp>
      <p:sp>
        <p:nvSpPr>
          <p:cNvPr id="37" name="Oval 36"/>
          <p:cNvSpPr/>
          <p:nvPr/>
        </p:nvSpPr>
        <p:spPr>
          <a:xfrm>
            <a:off x="6182866" y="3208784"/>
            <a:ext cx="5715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TextBox 37"/>
          <p:cNvSpPr txBox="1"/>
          <p:nvPr/>
        </p:nvSpPr>
        <p:spPr>
          <a:xfrm>
            <a:off x="5752850" y="264111"/>
            <a:ext cx="5563729" cy="1200329"/>
          </a:xfrm>
          <a:prstGeom prst="rect">
            <a:avLst/>
          </a:prstGeom>
          <a:noFill/>
        </p:spPr>
        <p:txBody>
          <a:bodyPr wrap="square" rtlCol="0">
            <a:spAutoFit/>
          </a:bodyPr>
          <a:lstStyle/>
          <a:p>
            <a:r>
              <a:rPr lang="en-US" sz="3600" dirty="0"/>
              <a:t>How does a finless cylinder act in an air flow?</a:t>
            </a:r>
          </a:p>
        </p:txBody>
      </p:sp>
      <p:sp>
        <p:nvSpPr>
          <p:cNvPr id="2" name="Slide Number Placeholder 1"/>
          <p:cNvSpPr>
            <a:spLocks noGrp="1"/>
          </p:cNvSpPr>
          <p:nvPr>
            <p:ph type="sldNum" sz="quarter" idx="12"/>
          </p:nvPr>
        </p:nvSpPr>
        <p:spPr/>
        <p:txBody>
          <a:bodyPr/>
          <a:lstStyle/>
          <a:p>
            <a:fld id="{083D6342-8226-4CFD-B95D-B1B67BDE0A20}" type="slidenum">
              <a:rPr lang="en-US" smtClean="0"/>
              <a:t>3</a:t>
            </a:fld>
            <a:endParaRPr lang="en-US"/>
          </a:p>
        </p:txBody>
      </p:sp>
    </p:spTree>
    <p:extLst>
      <p:ext uri="{BB962C8B-B14F-4D97-AF65-F5344CB8AC3E}">
        <p14:creationId xmlns:p14="http://schemas.microsoft.com/office/powerpoint/2010/main" val="2354644362"/>
      </p:ext>
    </p:extLst>
  </p:cSld>
  <p:clrMapOvr>
    <a:masterClrMapping/>
  </p:clrMapOvr>
  <p:transition spd="slow">
    <p:fad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6" name="Group 35"/>
          <p:cNvGrpSpPr/>
          <p:nvPr/>
        </p:nvGrpSpPr>
        <p:grpSpPr>
          <a:xfrm>
            <a:off x="4029472" y="2960948"/>
            <a:ext cx="4724400" cy="533400"/>
            <a:chOff x="2514600" y="2971800"/>
            <a:chExt cx="4724400" cy="533400"/>
          </a:xfrm>
        </p:grpSpPr>
        <p:sp>
          <p:nvSpPr>
            <p:cNvPr id="4" name="Rectangle 3"/>
            <p:cNvSpPr/>
            <p:nvPr/>
          </p:nvSpPr>
          <p:spPr>
            <a:xfrm>
              <a:off x="2514600" y="2971800"/>
              <a:ext cx="4724400" cy="533400"/>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lowchart: Or 33"/>
            <p:cNvSpPr/>
            <p:nvPr/>
          </p:nvSpPr>
          <p:spPr>
            <a:xfrm>
              <a:off x="4572000" y="3124200"/>
              <a:ext cx="228600" cy="228600"/>
            </a:xfrm>
            <a:prstGeom prst="flowChar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rapezoid 1"/>
          <p:cNvSpPr/>
          <p:nvPr/>
        </p:nvSpPr>
        <p:spPr>
          <a:xfrm>
            <a:off x="8148228" y="2554834"/>
            <a:ext cx="497632" cy="406115"/>
          </a:xfrm>
          <a:prstGeom prst="trapezoid">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rapezoid 25"/>
          <p:cNvSpPr/>
          <p:nvPr/>
        </p:nvSpPr>
        <p:spPr>
          <a:xfrm rot="10800000" flipH="1">
            <a:off x="8165070" y="3498304"/>
            <a:ext cx="497632" cy="434752"/>
          </a:xfrm>
          <a:prstGeom prst="trapezoid">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Straight Connector 4"/>
          <p:cNvCxnSpPr/>
          <p:nvPr/>
        </p:nvCxnSpPr>
        <p:spPr>
          <a:xfrm flipH="1" flipV="1">
            <a:off x="8148228" y="3208784"/>
            <a:ext cx="461628" cy="4192"/>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a:off x="2057400" y="609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2057400" y="990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2057400" y="1371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2057400" y="1752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2057400" y="2133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2057400" y="2514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2057400" y="2895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2057400" y="3276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2057400" y="3657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2057400" y="4038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2057400" y="4419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2057400" y="4800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2057400" y="5181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2057400" y="5562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2057400" y="5943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2057400" y="6324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flipH="1">
            <a:off x="4440115" y="5791202"/>
            <a:ext cx="3962400" cy="1"/>
          </a:xfrm>
          <a:prstGeom prst="straightConnector1">
            <a:avLst/>
          </a:prstGeom>
          <a:ln w="5715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4038600" y="6019800"/>
            <a:ext cx="5334000" cy="369332"/>
          </a:xfrm>
          <a:prstGeom prst="rect">
            <a:avLst/>
          </a:prstGeom>
          <a:noFill/>
        </p:spPr>
        <p:txBody>
          <a:bodyPr wrap="square" rtlCol="0">
            <a:spAutoFit/>
          </a:bodyPr>
          <a:lstStyle/>
          <a:p>
            <a:r>
              <a:rPr lang="en-US" dirty="0"/>
              <a:t>Desired direction we want the rocket to fly…</a:t>
            </a:r>
          </a:p>
        </p:txBody>
      </p:sp>
      <p:sp>
        <p:nvSpPr>
          <p:cNvPr id="35" name="TextBox 34"/>
          <p:cNvSpPr txBox="1"/>
          <p:nvPr/>
        </p:nvSpPr>
        <p:spPr>
          <a:xfrm>
            <a:off x="3059724" y="381001"/>
            <a:ext cx="1588477" cy="646331"/>
          </a:xfrm>
          <a:prstGeom prst="rect">
            <a:avLst/>
          </a:prstGeom>
          <a:noFill/>
        </p:spPr>
        <p:txBody>
          <a:bodyPr wrap="square" rtlCol="0">
            <a:spAutoFit/>
          </a:bodyPr>
          <a:lstStyle/>
          <a:p>
            <a:r>
              <a:rPr lang="en-US" dirty="0"/>
              <a:t>Direction of the airflow…</a:t>
            </a:r>
          </a:p>
        </p:txBody>
      </p:sp>
      <p:sp>
        <p:nvSpPr>
          <p:cNvPr id="3" name="Isosceles Triangle 2"/>
          <p:cNvSpPr/>
          <p:nvPr/>
        </p:nvSpPr>
        <p:spPr>
          <a:xfrm rot="16200000">
            <a:off x="3231890" y="2692710"/>
            <a:ext cx="529344" cy="1065820"/>
          </a:xfrm>
          <a:prstGeom prst="triangl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p:cNvSpPr txBox="1"/>
          <p:nvPr/>
        </p:nvSpPr>
        <p:spPr>
          <a:xfrm>
            <a:off x="6276021" y="1769514"/>
            <a:ext cx="720079" cy="523220"/>
          </a:xfrm>
          <a:prstGeom prst="rect">
            <a:avLst/>
          </a:prstGeom>
          <a:noFill/>
        </p:spPr>
        <p:txBody>
          <a:bodyPr wrap="square" rtlCol="0">
            <a:spAutoFit/>
          </a:bodyPr>
          <a:lstStyle/>
          <a:p>
            <a:r>
              <a:rPr lang="en-US" sz="2800" dirty="0"/>
              <a:t>CP</a:t>
            </a:r>
          </a:p>
        </p:txBody>
      </p:sp>
      <p:cxnSp>
        <p:nvCxnSpPr>
          <p:cNvPr id="32" name="Straight Arrow Connector 31"/>
          <p:cNvCxnSpPr/>
          <p:nvPr/>
        </p:nvCxnSpPr>
        <p:spPr>
          <a:xfrm flipH="1">
            <a:off x="6534558" y="2292735"/>
            <a:ext cx="8348" cy="524199"/>
          </a:xfrm>
          <a:prstGeom prst="straightConnector1">
            <a:avLst/>
          </a:prstGeom>
          <a:ln w="5715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a:off x="4087542" y="4538990"/>
            <a:ext cx="5097035" cy="523220"/>
          </a:xfrm>
          <a:prstGeom prst="rect">
            <a:avLst/>
          </a:prstGeom>
          <a:noFill/>
        </p:spPr>
        <p:txBody>
          <a:bodyPr wrap="square" rtlCol="0">
            <a:spAutoFit/>
          </a:bodyPr>
          <a:lstStyle/>
          <a:p>
            <a:r>
              <a:rPr lang="en-US" sz="2800" dirty="0"/>
              <a:t>Smaller fins  =  lower stability</a:t>
            </a:r>
          </a:p>
        </p:txBody>
      </p:sp>
      <p:sp>
        <p:nvSpPr>
          <p:cNvPr id="23" name="Slide Number Placeholder 22"/>
          <p:cNvSpPr>
            <a:spLocks noGrp="1"/>
          </p:cNvSpPr>
          <p:nvPr>
            <p:ph type="sldNum" sz="quarter" idx="12"/>
          </p:nvPr>
        </p:nvSpPr>
        <p:spPr/>
        <p:txBody>
          <a:bodyPr/>
          <a:lstStyle/>
          <a:p>
            <a:fld id="{083D6342-8226-4CFD-B95D-B1B67BDE0A20}" type="slidenum">
              <a:rPr lang="en-US" smtClean="0"/>
              <a:t>30</a:t>
            </a:fld>
            <a:endParaRPr lang="en-US"/>
          </a:p>
        </p:txBody>
      </p:sp>
      <p:sp>
        <p:nvSpPr>
          <p:cNvPr id="37" name="TextBox 36">
            <a:extLst>
              <a:ext uri="{FF2B5EF4-FFF2-40B4-BE49-F238E27FC236}">
                <a16:creationId xmlns:a16="http://schemas.microsoft.com/office/drawing/2014/main" id="{42F28654-B5F1-4C7E-B183-7CCB2A2BD68E}"/>
              </a:ext>
            </a:extLst>
          </p:cNvPr>
          <p:cNvSpPr txBox="1"/>
          <p:nvPr/>
        </p:nvSpPr>
        <p:spPr>
          <a:xfrm>
            <a:off x="4943872" y="440669"/>
            <a:ext cx="5868651" cy="954107"/>
          </a:xfrm>
          <a:prstGeom prst="rect">
            <a:avLst/>
          </a:prstGeom>
          <a:noFill/>
        </p:spPr>
        <p:txBody>
          <a:bodyPr wrap="square" rtlCol="0">
            <a:spAutoFit/>
          </a:bodyPr>
          <a:lstStyle/>
          <a:p>
            <a:r>
              <a:rPr lang="en-US" sz="2800" dirty="0"/>
              <a:t>What happens if we change the size of the fins?</a:t>
            </a:r>
          </a:p>
        </p:txBody>
      </p:sp>
    </p:spTree>
    <p:extLst>
      <p:ext uri="{BB962C8B-B14F-4D97-AF65-F5344CB8AC3E}">
        <p14:creationId xmlns:p14="http://schemas.microsoft.com/office/powerpoint/2010/main" val="406159266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6" name="Group 35"/>
          <p:cNvGrpSpPr/>
          <p:nvPr/>
        </p:nvGrpSpPr>
        <p:grpSpPr>
          <a:xfrm>
            <a:off x="4029472" y="2960948"/>
            <a:ext cx="4724400" cy="533400"/>
            <a:chOff x="2514600" y="2971800"/>
            <a:chExt cx="4724400" cy="533400"/>
          </a:xfrm>
        </p:grpSpPr>
        <p:sp>
          <p:nvSpPr>
            <p:cNvPr id="4" name="Rectangle 3"/>
            <p:cNvSpPr/>
            <p:nvPr/>
          </p:nvSpPr>
          <p:spPr>
            <a:xfrm>
              <a:off x="2514600" y="2971800"/>
              <a:ext cx="4724400" cy="533400"/>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lowchart: Or 33"/>
            <p:cNvSpPr/>
            <p:nvPr/>
          </p:nvSpPr>
          <p:spPr>
            <a:xfrm>
              <a:off x="4572000" y="3124200"/>
              <a:ext cx="228600" cy="228600"/>
            </a:xfrm>
            <a:prstGeom prst="flowChar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rapezoid 1"/>
          <p:cNvSpPr/>
          <p:nvPr/>
        </p:nvSpPr>
        <p:spPr>
          <a:xfrm>
            <a:off x="8148228" y="2554834"/>
            <a:ext cx="497632" cy="406115"/>
          </a:xfrm>
          <a:prstGeom prst="trapezoid">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rapezoid 25"/>
          <p:cNvSpPr/>
          <p:nvPr/>
        </p:nvSpPr>
        <p:spPr>
          <a:xfrm rot="10800000" flipH="1">
            <a:off x="8165070" y="3498304"/>
            <a:ext cx="497632" cy="434752"/>
          </a:xfrm>
          <a:prstGeom prst="trapezoid">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Straight Connector 4"/>
          <p:cNvCxnSpPr/>
          <p:nvPr/>
        </p:nvCxnSpPr>
        <p:spPr>
          <a:xfrm flipH="1" flipV="1">
            <a:off x="8148228" y="3208784"/>
            <a:ext cx="461628" cy="4192"/>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a:off x="2057400" y="609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2057400" y="990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2057400" y="1371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2057400" y="1752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2057400" y="2133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2057400" y="2514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2057400" y="2895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2057400" y="3276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2057400" y="3657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2057400" y="4038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2057400" y="4419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2057400" y="4800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2057400" y="5181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2057400" y="5562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2057400" y="5943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2057400" y="6324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flipH="1">
            <a:off x="4440115" y="5791202"/>
            <a:ext cx="3962400" cy="1"/>
          </a:xfrm>
          <a:prstGeom prst="straightConnector1">
            <a:avLst/>
          </a:prstGeom>
          <a:ln w="5715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4038600" y="6019800"/>
            <a:ext cx="5334000" cy="369332"/>
          </a:xfrm>
          <a:prstGeom prst="rect">
            <a:avLst/>
          </a:prstGeom>
          <a:noFill/>
        </p:spPr>
        <p:txBody>
          <a:bodyPr wrap="square" rtlCol="0">
            <a:spAutoFit/>
          </a:bodyPr>
          <a:lstStyle/>
          <a:p>
            <a:r>
              <a:rPr lang="en-US" dirty="0"/>
              <a:t>Desired direction we want the rocket to fly…</a:t>
            </a:r>
          </a:p>
        </p:txBody>
      </p:sp>
      <p:sp>
        <p:nvSpPr>
          <p:cNvPr id="35" name="TextBox 34"/>
          <p:cNvSpPr txBox="1"/>
          <p:nvPr/>
        </p:nvSpPr>
        <p:spPr>
          <a:xfrm>
            <a:off x="3059724" y="381001"/>
            <a:ext cx="1588477" cy="646331"/>
          </a:xfrm>
          <a:prstGeom prst="rect">
            <a:avLst/>
          </a:prstGeom>
          <a:noFill/>
        </p:spPr>
        <p:txBody>
          <a:bodyPr wrap="square" rtlCol="0">
            <a:spAutoFit/>
          </a:bodyPr>
          <a:lstStyle/>
          <a:p>
            <a:r>
              <a:rPr lang="en-US" dirty="0"/>
              <a:t>Direction of the airflow…</a:t>
            </a:r>
          </a:p>
        </p:txBody>
      </p:sp>
      <p:sp>
        <p:nvSpPr>
          <p:cNvPr id="3" name="Isosceles Triangle 2"/>
          <p:cNvSpPr/>
          <p:nvPr/>
        </p:nvSpPr>
        <p:spPr>
          <a:xfrm rot="16200000">
            <a:off x="3231890" y="2692710"/>
            <a:ext cx="529344" cy="1065820"/>
          </a:xfrm>
          <a:prstGeom prst="triangl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p:cNvSpPr txBox="1"/>
          <p:nvPr/>
        </p:nvSpPr>
        <p:spPr>
          <a:xfrm>
            <a:off x="6276021" y="1769514"/>
            <a:ext cx="720079" cy="523220"/>
          </a:xfrm>
          <a:prstGeom prst="rect">
            <a:avLst/>
          </a:prstGeom>
          <a:noFill/>
        </p:spPr>
        <p:txBody>
          <a:bodyPr wrap="square" rtlCol="0">
            <a:spAutoFit/>
          </a:bodyPr>
          <a:lstStyle/>
          <a:p>
            <a:r>
              <a:rPr lang="en-US" sz="2800" dirty="0"/>
              <a:t>CP</a:t>
            </a:r>
          </a:p>
        </p:txBody>
      </p:sp>
      <p:cxnSp>
        <p:nvCxnSpPr>
          <p:cNvPr id="32" name="Straight Arrow Connector 31"/>
          <p:cNvCxnSpPr/>
          <p:nvPr/>
        </p:nvCxnSpPr>
        <p:spPr>
          <a:xfrm flipH="1">
            <a:off x="6534558" y="2292735"/>
            <a:ext cx="8348" cy="524199"/>
          </a:xfrm>
          <a:prstGeom prst="straightConnector1">
            <a:avLst/>
          </a:prstGeom>
          <a:ln w="5715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37" name="TextBox 36"/>
          <p:cNvSpPr txBox="1"/>
          <p:nvPr/>
        </p:nvSpPr>
        <p:spPr>
          <a:xfrm>
            <a:off x="5383879" y="2960948"/>
            <a:ext cx="720079" cy="523220"/>
          </a:xfrm>
          <a:prstGeom prst="rect">
            <a:avLst/>
          </a:prstGeom>
          <a:noFill/>
        </p:spPr>
        <p:txBody>
          <a:bodyPr wrap="square" rtlCol="0">
            <a:spAutoFit/>
          </a:bodyPr>
          <a:lstStyle/>
          <a:p>
            <a:r>
              <a:rPr lang="en-US" sz="2800" dirty="0"/>
              <a:t>CG</a:t>
            </a:r>
          </a:p>
        </p:txBody>
      </p:sp>
      <p:cxnSp>
        <p:nvCxnSpPr>
          <p:cNvPr id="24" name="Straight Connector 23"/>
          <p:cNvCxnSpPr/>
          <p:nvPr/>
        </p:nvCxnSpPr>
        <p:spPr>
          <a:xfrm>
            <a:off x="6201172" y="3413956"/>
            <a:ext cx="0" cy="87914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6528048" y="3032956"/>
            <a:ext cx="0" cy="126014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5663952" y="3969060"/>
            <a:ext cx="540061" cy="0"/>
          </a:xfrm>
          <a:prstGeom prst="line">
            <a:avLst/>
          </a:prstGeom>
          <a:ln w="57150">
            <a:solidFill>
              <a:srgbClr val="00B0F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41" name="TextBox 40"/>
          <p:cNvSpPr txBox="1"/>
          <p:nvPr/>
        </p:nvSpPr>
        <p:spPr>
          <a:xfrm>
            <a:off x="3395700" y="3681028"/>
            <a:ext cx="2324154" cy="523220"/>
          </a:xfrm>
          <a:prstGeom prst="rect">
            <a:avLst/>
          </a:prstGeom>
          <a:noFill/>
        </p:spPr>
        <p:txBody>
          <a:bodyPr wrap="square" rtlCol="0">
            <a:spAutoFit/>
          </a:bodyPr>
          <a:lstStyle/>
          <a:p>
            <a:r>
              <a:rPr lang="en-US" sz="2800" dirty="0"/>
              <a:t>Static Margin</a:t>
            </a:r>
          </a:p>
        </p:txBody>
      </p:sp>
      <p:cxnSp>
        <p:nvCxnSpPr>
          <p:cNvPr id="38" name="Straight Connector 37"/>
          <p:cNvCxnSpPr/>
          <p:nvPr/>
        </p:nvCxnSpPr>
        <p:spPr>
          <a:xfrm>
            <a:off x="6564053" y="3969060"/>
            <a:ext cx="540061" cy="0"/>
          </a:xfrm>
          <a:prstGeom prst="line">
            <a:avLst/>
          </a:prstGeom>
          <a:ln w="57150">
            <a:solidFill>
              <a:srgbClr val="00B0F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23" name="Slide Number Placeholder 22"/>
          <p:cNvSpPr>
            <a:spLocks noGrp="1"/>
          </p:cNvSpPr>
          <p:nvPr>
            <p:ph type="sldNum" sz="quarter" idx="12"/>
          </p:nvPr>
        </p:nvSpPr>
        <p:spPr/>
        <p:txBody>
          <a:bodyPr/>
          <a:lstStyle/>
          <a:p>
            <a:fld id="{083D6342-8226-4CFD-B95D-B1B67BDE0A20}" type="slidenum">
              <a:rPr lang="en-US" smtClean="0"/>
              <a:t>31</a:t>
            </a:fld>
            <a:endParaRPr lang="en-US"/>
          </a:p>
        </p:txBody>
      </p:sp>
    </p:spTree>
    <p:extLst>
      <p:ext uri="{BB962C8B-B14F-4D97-AF65-F5344CB8AC3E}">
        <p14:creationId xmlns:p14="http://schemas.microsoft.com/office/powerpoint/2010/main" val="203475073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6" name="Group 35"/>
          <p:cNvGrpSpPr/>
          <p:nvPr/>
        </p:nvGrpSpPr>
        <p:grpSpPr>
          <a:xfrm>
            <a:off x="4029472" y="2960948"/>
            <a:ext cx="4724400" cy="533400"/>
            <a:chOff x="2514600" y="2971800"/>
            <a:chExt cx="4724400" cy="533400"/>
          </a:xfrm>
        </p:grpSpPr>
        <p:sp>
          <p:nvSpPr>
            <p:cNvPr id="4" name="Rectangle 3"/>
            <p:cNvSpPr/>
            <p:nvPr/>
          </p:nvSpPr>
          <p:spPr>
            <a:xfrm>
              <a:off x="2514600" y="2971800"/>
              <a:ext cx="4724400" cy="533400"/>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lowchart: Or 33"/>
            <p:cNvSpPr/>
            <p:nvPr/>
          </p:nvSpPr>
          <p:spPr>
            <a:xfrm>
              <a:off x="4572000" y="3124200"/>
              <a:ext cx="228600" cy="228600"/>
            </a:xfrm>
            <a:prstGeom prst="flowChar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rapezoid 1"/>
          <p:cNvSpPr/>
          <p:nvPr/>
        </p:nvSpPr>
        <p:spPr>
          <a:xfrm>
            <a:off x="8148228" y="2554834"/>
            <a:ext cx="497632" cy="406115"/>
          </a:xfrm>
          <a:prstGeom prst="trapezoid">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rapezoid 25"/>
          <p:cNvSpPr/>
          <p:nvPr/>
        </p:nvSpPr>
        <p:spPr>
          <a:xfrm rot="10800000" flipH="1">
            <a:off x="8165070" y="3498304"/>
            <a:ext cx="497632" cy="434752"/>
          </a:xfrm>
          <a:prstGeom prst="trapezoid">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Straight Connector 4"/>
          <p:cNvCxnSpPr/>
          <p:nvPr/>
        </p:nvCxnSpPr>
        <p:spPr>
          <a:xfrm flipH="1" flipV="1">
            <a:off x="8148228" y="3208784"/>
            <a:ext cx="461628" cy="4192"/>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a:off x="2057400" y="609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2057400" y="990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2057400" y="1371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2057400" y="1752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2057400" y="2133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2057400" y="2514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2057400" y="2895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2057400" y="3276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2057400" y="3657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2057400" y="4038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2057400" y="4419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2057400" y="4800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2057400" y="5181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2057400" y="5562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2057400" y="5943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2057400" y="6324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flipH="1">
            <a:off x="4440115" y="5791202"/>
            <a:ext cx="3962400" cy="1"/>
          </a:xfrm>
          <a:prstGeom prst="straightConnector1">
            <a:avLst/>
          </a:prstGeom>
          <a:ln w="5715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4038600" y="6019800"/>
            <a:ext cx="5334000" cy="369332"/>
          </a:xfrm>
          <a:prstGeom prst="rect">
            <a:avLst/>
          </a:prstGeom>
          <a:noFill/>
        </p:spPr>
        <p:txBody>
          <a:bodyPr wrap="square" rtlCol="0">
            <a:spAutoFit/>
          </a:bodyPr>
          <a:lstStyle/>
          <a:p>
            <a:r>
              <a:rPr lang="en-US" dirty="0"/>
              <a:t>Desired direction we want the rocket to fly…</a:t>
            </a:r>
          </a:p>
        </p:txBody>
      </p:sp>
      <p:sp>
        <p:nvSpPr>
          <p:cNvPr id="35" name="TextBox 34"/>
          <p:cNvSpPr txBox="1"/>
          <p:nvPr/>
        </p:nvSpPr>
        <p:spPr>
          <a:xfrm>
            <a:off x="3059724" y="381001"/>
            <a:ext cx="1588477" cy="646331"/>
          </a:xfrm>
          <a:prstGeom prst="rect">
            <a:avLst/>
          </a:prstGeom>
          <a:noFill/>
        </p:spPr>
        <p:txBody>
          <a:bodyPr wrap="square" rtlCol="0">
            <a:spAutoFit/>
          </a:bodyPr>
          <a:lstStyle/>
          <a:p>
            <a:r>
              <a:rPr lang="en-US" dirty="0"/>
              <a:t>Direction of the airflow…</a:t>
            </a:r>
          </a:p>
        </p:txBody>
      </p:sp>
      <p:sp>
        <p:nvSpPr>
          <p:cNvPr id="3" name="Isosceles Triangle 2"/>
          <p:cNvSpPr/>
          <p:nvPr/>
        </p:nvSpPr>
        <p:spPr>
          <a:xfrm rot="16200000">
            <a:off x="3231890" y="2692710"/>
            <a:ext cx="529344" cy="1065820"/>
          </a:xfrm>
          <a:prstGeom prst="triangl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p:cNvSpPr txBox="1"/>
          <p:nvPr/>
        </p:nvSpPr>
        <p:spPr>
          <a:xfrm>
            <a:off x="6276021" y="1769514"/>
            <a:ext cx="720079" cy="523220"/>
          </a:xfrm>
          <a:prstGeom prst="rect">
            <a:avLst/>
          </a:prstGeom>
          <a:noFill/>
        </p:spPr>
        <p:txBody>
          <a:bodyPr wrap="square" rtlCol="0">
            <a:spAutoFit/>
          </a:bodyPr>
          <a:lstStyle/>
          <a:p>
            <a:r>
              <a:rPr lang="en-US" sz="2800" dirty="0"/>
              <a:t>CP</a:t>
            </a:r>
          </a:p>
        </p:txBody>
      </p:sp>
      <p:cxnSp>
        <p:nvCxnSpPr>
          <p:cNvPr id="32" name="Straight Arrow Connector 31"/>
          <p:cNvCxnSpPr/>
          <p:nvPr/>
        </p:nvCxnSpPr>
        <p:spPr>
          <a:xfrm flipH="1">
            <a:off x="6534558" y="2292735"/>
            <a:ext cx="8348" cy="524199"/>
          </a:xfrm>
          <a:prstGeom prst="straightConnector1">
            <a:avLst/>
          </a:prstGeom>
          <a:ln w="5715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37" name="TextBox 36"/>
          <p:cNvSpPr txBox="1"/>
          <p:nvPr/>
        </p:nvSpPr>
        <p:spPr>
          <a:xfrm>
            <a:off x="5383879" y="2960948"/>
            <a:ext cx="720079" cy="523220"/>
          </a:xfrm>
          <a:prstGeom prst="rect">
            <a:avLst/>
          </a:prstGeom>
          <a:noFill/>
        </p:spPr>
        <p:txBody>
          <a:bodyPr wrap="square" rtlCol="0">
            <a:spAutoFit/>
          </a:bodyPr>
          <a:lstStyle/>
          <a:p>
            <a:r>
              <a:rPr lang="en-US" sz="2800" dirty="0"/>
              <a:t>CG</a:t>
            </a:r>
          </a:p>
        </p:txBody>
      </p:sp>
      <p:cxnSp>
        <p:nvCxnSpPr>
          <p:cNvPr id="24" name="Straight Connector 23"/>
          <p:cNvCxnSpPr/>
          <p:nvPr/>
        </p:nvCxnSpPr>
        <p:spPr>
          <a:xfrm>
            <a:off x="6201172" y="3413956"/>
            <a:ext cx="0" cy="87914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6528048" y="3032956"/>
            <a:ext cx="0" cy="126014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5663952" y="3969060"/>
            <a:ext cx="540061" cy="0"/>
          </a:xfrm>
          <a:prstGeom prst="line">
            <a:avLst/>
          </a:prstGeom>
          <a:ln w="57150">
            <a:solidFill>
              <a:srgbClr val="00B0F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41" name="TextBox 40"/>
          <p:cNvSpPr txBox="1"/>
          <p:nvPr/>
        </p:nvSpPr>
        <p:spPr>
          <a:xfrm>
            <a:off x="3395700" y="3681028"/>
            <a:ext cx="2324154" cy="523220"/>
          </a:xfrm>
          <a:prstGeom prst="rect">
            <a:avLst/>
          </a:prstGeom>
          <a:noFill/>
        </p:spPr>
        <p:txBody>
          <a:bodyPr wrap="square" rtlCol="0">
            <a:spAutoFit/>
          </a:bodyPr>
          <a:lstStyle/>
          <a:p>
            <a:r>
              <a:rPr lang="en-US" sz="2800" dirty="0"/>
              <a:t>Static Margin</a:t>
            </a:r>
          </a:p>
        </p:txBody>
      </p:sp>
      <p:cxnSp>
        <p:nvCxnSpPr>
          <p:cNvPr id="38" name="Straight Connector 37"/>
          <p:cNvCxnSpPr/>
          <p:nvPr/>
        </p:nvCxnSpPr>
        <p:spPr>
          <a:xfrm>
            <a:off x="6564053" y="3969060"/>
            <a:ext cx="540061" cy="0"/>
          </a:xfrm>
          <a:prstGeom prst="line">
            <a:avLst/>
          </a:prstGeom>
          <a:ln w="57150">
            <a:solidFill>
              <a:srgbClr val="00B0F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42" name="TextBox 41"/>
          <p:cNvSpPr txBox="1"/>
          <p:nvPr/>
        </p:nvSpPr>
        <p:spPr>
          <a:xfrm>
            <a:off x="3393232" y="4654673"/>
            <a:ext cx="6624736" cy="523220"/>
          </a:xfrm>
          <a:prstGeom prst="rect">
            <a:avLst/>
          </a:prstGeom>
          <a:noFill/>
        </p:spPr>
        <p:txBody>
          <a:bodyPr wrap="square" rtlCol="0">
            <a:spAutoFit/>
          </a:bodyPr>
          <a:lstStyle/>
          <a:p>
            <a:r>
              <a:rPr lang="en-US" sz="2800" dirty="0"/>
              <a:t>Smaller Static Margin  =  lower stability</a:t>
            </a:r>
          </a:p>
        </p:txBody>
      </p:sp>
      <p:sp>
        <p:nvSpPr>
          <p:cNvPr id="23" name="Slide Number Placeholder 22"/>
          <p:cNvSpPr>
            <a:spLocks noGrp="1"/>
          </p:cNvSpPr>
          <p:nvPr>
            <p:ph type="sldNum" sz="quarter" idx="12"/>
          </p:nvPr>
        </p:nvSpPr>
        <p:spPr/>
        <p:txBody>
          <a:bodyPr/>
          <a:lstStyle/>
          <a:p>
            <a:fld id="{083D6342-8226-4CFD-B95D-B1B67BDE0A20}" type="slidenum">
              <a:rPr lang="en-US" smtClean="0"/>
              <a:t>32</a:t>
            </a:fld>
            <a:endParaRPr lang="en-US"/>
          </a:p>
        </p:txBody>
      </p:sp>
    </p:spTree>
    <p:extLst>
      <p:ext uri="{BB962C8B-B14F-4D97-AF65-F5344CB8AC3E}">
        <p14:creationId xmlns:p14="http://schemas.microsoft.com/office/powerpoint/2010/main" val="150941120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6" name="Group 35"/>
          <p:cNvGrpSpPr/>
          <p:nvPr/>
        </p:nvGrpSpPr>
        <p:grpSpPr>
          <a:xfrm>
            <a:off x="4029472" y="2960948"/>
            <a:ext cx="4724400" cy="533400"/>
            <a:chOff x="2514600" y="2971800"/>
            <a:chExt cx="4724400" cy="533400"/>
          </a:xfrm>
        </p:grpSpPr>
        <p:sp>
          <p:nvSpPr>
            <p:cNvPr id="4" name="Rectangle 3"/>
            <p:cNvSpPr/>
            <p:nvPr/>
          </p:nvSpPr>
          <p:spPr>
            <a:xfrm>
              <a:off x="2514600" y="2971800"/>
              <a:ext cx="4724400" cy="533400"/>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lowchart: Or 33"/>
            <p:cNvSpPr/>
            <p:nvPr/>
          </p:nvSpPr>
          <p:spPr>
            <a:xfrm>
              <a:off x="4572000" y="3124200"/>
              <a:ext cx="228600" cy="228600"/>
            </a:xfrm>
            <a:prstGeom prst="flowChar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rapezoid 1"/>
          <p:cNvSpPr/>
          <p:nvPr/>
        </p:nvSpPr>
        <p:spPr>
          <a:xfrm>
            <a:off x="8148228" y="2554834"/>
            <a:ext cx="497632" cy="406115"/>
          </a:xfrm>
          <a:prstGeom prst="trapezoid">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rapezoid 25"/>
          <p:cNvSpPr/>
          <p:nvPr/>
        </p:nvSpPr>
        <p:spPr>
          <a:xfrm rot="10800000" flipH="1">
            <a:off x="8165070" y="3498304"/>
            <a:ext cx="497632" cy="434752"/>
          </a:xfrm>
          <a:prstGeom prst="trapezoid">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Straight Connector 4"/>
          <p:cNvCxnSpPr/>
          <p:nvPr/>
        </p:nvCxnSpPr>
        <p:spPr>
          <a:xfrm flipH="1" flipV="1">
            <a:off x="8148228" y="3208784"/>
            <a:ext cx="461628" cy="4192"/>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a:off x="2057400" y="609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2057400" y="990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2057400" y="1371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2057400" y="1752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2057400" y="2133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2057400" y="2514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2057400" y="2895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2057400" y="3276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2057400" y="3657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2057400" y="4038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2057400" y="4419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2057400" y="4800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2057400" y="5181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2057400" y="5562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2057400" y="5943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2057400" y="6324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flipH="1">
            <a:off x="4440115" y="5791202"/>
            <a:ext cx="3962400" cy="1"/>
          </a:xfrm>
          <a:prstGeom prst="straightConnector1">
            <a:avLst/>
          </a:prstGeom>
          <a:ln w="5715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4038600" y="6019800"/>
            <a:ext cx="5334000" cy="369332"/>
          </a:xfrm>
          <a:prstGeom prst="rect">
            <a:avLst/>
          </a:prstGeom>
          <a:noFill/>
        </p:spPr>
        <p:txBody>
          <a:bodyPr wrap="square" rtlCol="0">
            <a:spAutoFit/>
          </a:bodyPr>
          <a:lstStyle/>
          <a:p>
            <a:r>
              <a:rPr lang="en-US" dirty="0"/>
              <a:t>Desired direction we want the rocket to fly…</a:t>
            </a:r>
          </a:p>
        </p:txBody>
      </p:sp>
      <p:sp>
        <p:nvSpPr>
          <p:cNvPr id="35" name="TextBox 34"/>
          <p:cNvSpPr txBox="1"/>
          <p:nvPr/>
        </p:nvSpPr>
        <p:spPr>
          <a:xfrm>
            <a:off x="3059724" y="381001"/>
            <a:ext cx="1588477" cy="646331"/>
          </a:xfrm>
          <a:prstGeom prst="rect">
            <a:avLst/>
          </a:prstGeom>
          <a:noFill/>
        </p:spPr>
        <p:txBody>
          <a:bodyPr wrap="square" rtlCol="0">
            <a:spAutoFit/>
          </a:bodyPr>
          <a:lstStyle/>
          <a:p>
            <a:r>
              <a:rPr lang="en-US" dirty="0"/>
              <a:t>Direction of the airflow…</a:t>
            </a:r>
          </a:p>
        </p:txBody>
      </p:sp>
      <p:sp>
        <p:nvSpPr>
          <p:cNvPr id="3" name="Isosceles Triangle 2"/>
          <p:cNvSpPr/>
          <p:nvPr/>
        </p:nvSpPr>
        <p:spPr>
          <a:xfrm rot="16200000">
            <a:off x="3231890" y="2692710"/>
            <a:ext cx="529344" cy="1065820"/>
          </a:xfrm>
          <a:prstGeom prst="triangl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p:cNvSpPr txBox="1"/>
          <p:nvPr/>
        </p:nvSpPr>
        <p:spPr>
          <a:xfrm>
            <a:off x="6276021" y="1769514"/>
            <a:ext cx="720079" cy="523220"/>
          </a:xfrm>
          <a:prstGeom prst="rect">
            <a:avLst/>
          </a:prstGeom>
          <a:noFill/>
        </p:spPr>
        <p:txBody>
          <a:bodyPr wrap="square" rtlCol="0">
            <a:spAutoFit/>
          </a:bodyPr>
          <a:lstStyle/>
          <a:p>
            <a:r>
              <a:rPr lang="en-US" sz="2800" dirty="0"/>
              <a:t>CP</a:t>
            </a:r>
          </a:p>
        </p:txBody>
      </p:sp>
      <p:cxnSp>
        <p:nvCxnSpPr>
          <p:cNvPr id="32" name="Straight Arrow Connector 31"/>
          <p:cNvCxnSpPr/>
          <p:nvPr/>
        </p:nvCxnSpPr>
        <p:spPr>
          <a:xfrm flipH="1">
            <a:off x="6534558" y="2292735"/>
            <a:ext cx="8348" cy="524199"/>
          </a:xfrm>
          <a:prstGeom prst="straightConnector1">
            <a:avLst/>
          </a:prstGeom>
          <a:ln w="5715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37" name="TextBox 36"/>
          <p:cNvSpPr txBox="1"/>
          <p:nvPr/>
        </p:nvSpPr>
        <p:spPr>
          <a:xfrm>
            <a:off x="5383879" y="2960948"/>
            <a:ext cx="720079" cy="523220"/>
          </a:xfrm>
          <a:prstGeom prst="rect">
            <a:avLst/>
          </a:prstGeom>
          <a:noFill/>
        </p:spPr>
        <p:txBody>
          <a:bodyPr wrap="square" rtlCol="0">
            <a:spAutoFit/>
          </a:bodyPr>
          <a:lstStyle/>
          <a:p>
            <a:r>
              <a:rPr lang="en-US" sz="2800" dirty="0"/>
              <a:t>CG</a:t>
            </a:r>
          </a:p>
        </p:txBody>
      </p:sp>
      <p:sp>
        <p:nvSpPr>
          <p:cNvPr id="42" name="TextBox 41"/>
          <p:cNvSpPr txBox="1"/>
          <p:nvPr/>
        </p:nvSpPr>
        <p:spPr>
          <a:xfrm>
            <a:off x="4943872" y="440669"/>
            <a:ext cx="6264695" cy="954107"/>
          </a:xfrm>
          <a:prstGeom prst="rect">
            <a:avLst/>
          </a:prstGeom>
          <a:noFill/>
        </p:spPr>
        <p:txBody>
          <a:bodyPr wrap="square" rtlCol="0">
            <a:spAutoFit/>
          </a:bodyPr>
          <a:lstStyle/>
          <a:p>
            <a:r>
              <a:rPr lang="en-US" sz="2800" dirty="0"/>
              <a:t>What happens if we add weight to the nose of the rocket?</a:t>
            </a:r>
          </a:p>
        </p:txBody>
      </p:sp>
      <p:sp>
        <p:nvSpPr>
          <p:cNvPr id="23" name="Slide Number Placeholder 22"/>
          <p:cNvSpPr>
            <a:spLocks noGrp="1"/>
          </p:cNvSpPr>
          <p:nvPr>
            <p:ph type="sldNum" sz="quarter" idx="12"/>
          </p:nvPr>
        </p:nvSpPr>
        <p:spPr/>
        <p:txBody>
          <a:bodyPr/>
          <a:lstStyle/>
          <a:p>
            <a:fld id="{083D6342-8226-4CFD-B95D-B1B67BDE0A20}" type="slidenum">
              <a:rPr lang="en-US" smtClean="0"/>
              <a:t>33</a:t>
            </a:fld>
            <a:endParaRPr lang="en-US"/>
          </a:p>
        </p:txBody>
      </p:sp>
    </p:spTree>
    <p:extLst>
      <p:ext uri="{BB962C8B-B14F-4D97-AF65-F5344CB8AC3E}">
        <p14:creationId xmlns:p14="http://schemas.microsoft.com/office/powerpoint/2010/main" val="1207721510"/>
      </p:ext>
    </p:extLst>
  </p:cSld>
  <p:clrMapOvr>
    <a:masterClrMapping/>
  </p:clrMapOvr>
  <p:transition spd="slow">
    <p:fad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029472" y="2960948"/>
            <a:ext cx="4724400" cy="533400"/>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lowchart: Or 33"/>
          <p:cNvSpPr/>
          <p:nvPr/>
        </p:nvSpPr>
        <p:spPr>
          <a:xfrm>
            <a:off x="5934898" y="3113348"/>
            <a:ext cx="228600" cy="228600"/>
          </a:xfrm>
          <a:prstGeom prst="flowChar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rapezoid 1"/>
          <p:cNvSpPr/>
          <p:nvPr/>
        </p:nvSpPr>
        <p:spPr>
          <a:xfrm>
            <a:off x="8148228" y="2554834"/>
            <a:ext cx="497632" cy="406115"/>
          </a:xfrm>
          <a:prstGeom prst="trapezoid">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rapezoid 25"/>
          <p:cNvSpPr/>
          <p:nvPr/>
        </p:nvSpPr>
        <p:spPr>
          <a:xfrm rot="10800000" flipH="1">
            <a:off x="8165070" y="3498304"/>
            <a:ext cx="497632" cy="434752"/>
          </a:xfrm>
          <a:prstGeom prst="trapezoid">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Straight Connector 4"/>
          <p:cNvCxnSpPr/>
          <p:nvPr/>
        </p:nvCxnSpPr>
        <p:spPr>
          <a:xfrm flipH="1" flipV="1">
            <a:off x="8148228" y="3208784"/>
            <a:ext cx="461628" cy="4192"/>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a:off x="2057400" y="609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2057400" y="990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2057400" y="1371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2057400" y="1752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2057400" y="2133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2057400" y="2514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2057400" y="2895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2057400" y="3276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2057400" y="3657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2057400" y="4038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2057400" y="4419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2057400" y="4800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2057400" y="5181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2057400" y="5562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2057400" y="5943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2057400" y="6324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flipH="1">
            <a:off x="4440115" y="5791202"/>
            <a:ext cx="3962400" cy="1"/>
          </a:xfrm>
          <a:prstGeom prst="straightConnector1">
            <a:avLst/>
          </a:prstGeom>
          <a:ln w="5715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4038600" y="6019800"/>
            <a:ext cx="5334000" cy="369332"/>
          </a:xfrm>
          <a:prstGeom prst="rect">
            <a:avLst/>
          </a:prstGeom>
          <a:noFill/>
        </p:spPr>
        <p:txBody>
          <a:bodyPr wrap="square" rtlCol="0">
            <a:spAutoFit/>
          </a:bodyPr>
          <a:lstStyle/>
          <a:p>
            <a:r>
              <a:rPr lang="en-US" dirty="0"/>
              <a:t>Desired direction we want the rocket to fly…</a:t>
            </a:r>
          </a:p>
        </p:txBody>
      </p:sp>
      <p:sp>
        <p:nvSpPr>
          <p:cNvPr id="35" name="TextBox 34"/>
          <p:cNvSpPr txBox="1"/>
          <p:nvPr/>
        </p:nvSpPr>
        <p:spPr>
          <a:xfrm>
            <a:off x="3059724" y="381001"/>
            <a:ext cx="1588477" cy="646331"/>
          </a:xfrm>
          <a:prstGeom prst="rect">
            <a:avLst/>
          </a:prstGeom>
          <a:noFill/>
        </p:spPr>
        <p:txBody>
          <a:bodyPr wrap="square" rtlCol="0">
            <a:spAutoFit/>
          </a:bodyPr>
          <a:lstStyle/>
          <a:p>
            <a:r>
              <a:rPr lang="en-US" dirty="0"/>
              <a:t>Direction of the airflow…</a:t>
            </a:r>
          </a:p>
        </p:txBody>
      </p:sp>
      <p:sp>
        <p:nvSpPr>
          <p:cNvPr id="3" name="Isosceles Triangle 2"/>
          <p:cNvSpPr/>
          <p:nvPr/>
        </p:nvSpPr>
        <p:spPr>
          <a:xfrm rot="16200000">
            <a:off x="3231890" y="2692710"/>
            <a:ext cx="529344" cy="1065820"/>
          </a:xfrm>
          <a:prstGeom prst="triangl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p:cNvSpPr txBox="1"/>
          <p:nvPr/>
        </p:nvSpPr>
        <p:spPr>
          <a:xfrm>
            <a:off x="6276021" y="1769514"/>
            <a:ext cx="720079" cy="523220"/>
          </a:xfrm>
          <a:prstGeom prst="rect">
            <a:avLst/>
          </a:prstGeom>
          <a:noFill/>
        </p:spPr>
        <p:txBody>
          <a:bodyPr wrap="square" rtlCol="0">
            <a:spAutoFit/>
          </a:bodyPr>
          <a:lstStyle/>
          <a:p>
            <a:r>
              <a:rPr lang="en-US" sz="2800" dirty="0"/>
              <a:t>CP</a:t>
            </a:r>
          </a:p>
        </p:txBody>
      </p:sp>
      <p:cxnSp>
        <p:nvCxnSpPr>
          <p:cNvPr id="32" name="Straight Arrow Connector 31"/>
          <p:cNvCxnSpPr/>
          <p:nvPr/>
        </p:nvCxnSpPr>
        <p:spPr>
          <a:xfrm flipH="1">
            <a:off x="6534558" y="2292735"/>
            <a:ext cx="8348" cy="524199"/>
          </a:xfrm>
          <a:prstGeom prst="straightConnector1">
            <a:avLst/>
          </a:prstGeom>
          <a:ln w="5715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37" name="TextBox 36"/>
          <p:cNvSpPr txBox="1"/>
          <p:nvPr/>
        </p:nvSpPr>
        <p:spPr>
          <a:xfrm>
            <a:off x="5231905" y="2960948"/>
            <a:ext cx="720079" cy="523220"/>
          </a:xfrm>
          <a:prstGeom prst="rect">
            <a:avLst/>
          </a:prstGeom>
          <a:noFill/>
        </p:spPr>
        <p:txBody>
          <a:bodyPr wrap="square" rtlCol="0">
            <a:spAutoFit/>
          </a:bodyPr>
          <a:lstStyle/>
          <a:p>
            <a:r>
              <a:rPr lang="en-US" sz="2800" dirty="0"/>
              <a:t>CG</a:t>
            </a:r>
          </a:p>
        </p:txBody>
      </p:sp>
      <p:sp>
        <p:nvSpPr>
          <p:cNvPr id="23" name="Rounded Rectangle 22"/>
          <p:cNvSpPr/>
          <p:nvPr/>
        </p:nvSpPr>
        <p:spPr>
          <a:xfrm>
            <a:off x="3853962" y="3157736"/>
            <a:ext cx="441839" cy="163252"/>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Slide Number Placeholder 23"/>
          <p:cNvSpPr>
            <a:spLocks noGrp="1"/>
          </p:cNvSpPr>
          <p:nvPr>
            <p:ph type="sldNum" sz="quarter" idx="12"/>
          </p:nvPr>
        </p:nvSpPr>
        <p:spPr/>
        <p:txBody>
          <a:bodyPr/>
          <a:lstStyle/>
          <a:p>
            <a:fld id="{083D6342-8226-4CFD-B95D-B1B67BDE0A20}" type="slidenum">
              <a:rPr lang="en-US" smtClean="0"/>
              <a:t>34</a:t>
            </a:fld>
            <a:endParaRPr lang="en-US"/>
          </a:p>
        </p:txBody>
      </p:sp>
      <p:sp>
        <p:nvSpPr>
          <p:cNvPr id="36" name="TextBox 35">
            <a:extLst>
              <a:ext uri="{FF2B5EF4-FFF2-40B4-BE49-F238E27FC236}">
                <a16:creationId xmlns:a16="http://schemas.microsoft.com/office/drawing/2014/main" id="{630A2415-122F-4E03-82F7-777DC7A59D89}"/>
              </a:ext>
            </a:extLst>
          </p:cNvPr>
          <p:cNvSpPr txBox="1"/>
          <p:nvPr/>
        </p:nvSpPr>
        <p:spPr>
          <a:xfrm>
            <a:off x="4943872" y="440669"/>
            <a:ext cx="6264695" cy="954107"/>
          </a:xfrm>
          <a:prstGeom prst="rect">
            <a:avLst/>
          </a:prstGeom>
          <a:noFill/>
        </p:spPr>
        <p:txBody>
          <a:bodyPr wrap="square" rtlCol="0">
            <a:spAutoFit/>
          </a:bodyPr>
          <a:lstStyle/>
          <a:p>
            <a:r>
              <a:rPr lang="en-US" sz="2800" dirty="0"/>
              <a:t>What happens if we add weight to the nose of the rocket?</a:t>
            </a:r>
          </a:p>
        </p:txBody>
      </p:sp>
    </p:spTree>
    <p:extLst>
      <p:ext uri="{BB962C8B-B14F-4D97-AF65-F5344CB8AC3E}">
        <p14:creationId xmlns:p14="http://schemas.microsoft.com/office/powerpoint/2010/main" val="291536021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029472" y="2960948"/>
            <a:ext cx="4724400" cy="533400"/>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lowchart: Or 33"/>
          <p:cNvSpPr/>
          <p:nvPr/>
        </p:nvSpPr>
        <p:spPr>
          <a:xfrm>
            <a:off x="5790882" y="3113348"/>
            <a:ext cx="228600" cy="228600"/>
          </a:xfrm>
          <a:prstGeom prst="flowChar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rapezoid 1"/>
          <p:cNvSpPr/>
          <p:nvPr/>
        </p:nvSpPr>
        <p:spPr>
          <a:xfrm>
            <a:off x="8148228" y="2554834"/>
            <a:ext cx="497632" cy="406115"/>
          </a:xfrm>
          <a:prstGeom prst="trapezoid">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rapezoid 25"/>
          <p:cNvSpPr/>
          <p:nvPr/>
        </p:nvSpPr>
        <p:spPr>
          <a:xfrm rot="10800000" flipH="1">
            <a:off x="8165070" y="3498304"/>
            <a:ext cx="497632" cy="434752"/>
          </a:xfrm>
          <a:prstGeom prst="trapezoid">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Straight Connector 4"/>
          <p:cNvCxnSpPr/>
          <p:nvPr/>
        </p:nvCxnSpPr>
        <p:spPr>
          <a:xfrm flipH="1" flipV="1">
            <a:off x="8148228" y="3208784"/>
            <a:ext cx="461628" cy="4192"/>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a:off x="2057400" y="609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2057400" y="990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2057400" y="1371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2057400" y="1752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2057400" y="2133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2057400" y="2514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2057400" y="2895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2057400" y="3276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2057400" y="3657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2057400" y="4038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2057400" y="4419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2057400" y="4800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2057400" y="5181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2057400" y="5562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2057400" y="5943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2057400" y="6324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flipH="1">
            <a:off x="4440115" y="5791202"/>
            <a:ext cx="3962400" cy="1"/>
          </a:xfrm>
          <a:prstGeom prst="straightConnector1">
            <a:avLst/>
          </a:prstGeom>
          <a:ln w="5715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4038600" y="6019800"/>
            <a:ext cx="5334000" cy="369332"/>
          </a:xfrm>
          <a:prstGeom prst="rect">
            <a:avLst/>
          </a:prstGeom>
          <a:noFill/>
        </p:spPr>
        <p:txBody>
          <a:bodyPr wrap="square" rtlCol="0">
            <a:spAutoFit/>
          </a:bodyPr>
          <a:lstStyle/>
          <a:p>
            <a:r>
              <a:rPr lang="en-US" dirty="0"/>
              <a:t>Desired direction we want the rocket to fly…</a:t>
            </a:r>
          </a:p>
        </p:txBody>
      </p:sp>
      <p:sp>
        <p:nvSpPr>
          <p:cNvPr id="35" name="TextBox 34"/>
          <p:cNvSpPr txBox="1"/>
          <p:nvPr/>
        </p:nvSpPr>
        <p:spPr>
          <a:xfrm>
            <a:off x="3059724" y="381001"/>
            <a:ext cx="1588477" cy="646331"/>
          </a:xfrm>
          <a:prstGeom prst="rect">
            <a:avLst/>
          </a:prstGeom>
          <a:noFill/>
        </p:spPr>
        <p:txBody>
          <a:bodyPr wrap="square" rtlCol="0">
            <a:spAutoFit/>
          </a:bodyPr>
          <a:lstStyle/>
          <a:p>
            <a:r>
              <a:rPr lang="en-US" dirty="0"/>
              <a:t>Direction of the airflow…</a:t>
            </a:r>
          </a:p>
        </p:txBody>
      </p:sp>
      <p:sp>
        <p:nvSpPr>
          <p:cNvPr id="3" name="Isosceles Triangle 2"/>
          <p:cNvSpPr/>
          <p:nvPr/>
        </p:nvSpPr>
        <p:spPr>
          <a:xfrm rot="16200000">
            <a:off x="3231890" y="2692710"/>
            <a:ext cx="529344" cy="1065820"/>
          </a:xfrm>
          <a:prstGeom prst="triangl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p:cNvSpPr txBox="1"/>
          <p:nvPr/>
        </p:nvSpPr>
        <p:spPr>
          <a:xfrm>
            <a:off x="6276021" y="1769514"/>
            <a:ext cx="720079" cy="523220"/>
          </a:xfrm>
          <a:prstGeom prst="rect">
            <a:avLst/>
          </a:prstGeom>
          <a:noFill/>
        </p:spPr>
        <p:txBody>
          <a:bodyPr wrap="square" rtlCol="0">
            <a:spAutoFit/>
          </a:bodyPr>
          <a:lstStyle/>
          <a:p>
            <a:r>
              <a:rPr lang="en-US" sz="2800" dirty="0"/>
              <a:t>CP</a:t>
            </a:r>
          </a:p>
        </p:txBody>
      </p:sp>
      <p:cxnSp>
        <p:nvCxnSpPr>
          <p:cNvPr id="32" name="Straight Arrow Connector 31"/>
          <p:cNvCxnSpPr/>
          <p:nvPr/>
        </p:nvCxnSpPr>
        <p:spPr>
          <a:xfrm flipH="1">
            <a:off x="6534558" y="2292735"/>
            <a:ext cx="8348" cy="524199"/>
          </a:xfrm>
          <a:prstGeom prst="straightConnector1">
            <a:avLst/>
          </a:prstGeom>
          <a:ln w="5715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37" name="TextBox 36"/>
          <p:cNvSpPr txBox="1"/>
          <p:nvPr/>
        </p:nvSpPr>
        <p:spPr>
          <a:xfrm>
            <a:off x="5087889" y="2960948"/>
            <a:ext cx="720079" cy="523220"/>
          </a:xfrm>
          <a:prstGeom prst="rect">
            <a:avLst/>
          </a:prstGeom>
          <a:noFill/>
        </p:spPr>
        <p:txBody>
          <a:bodyPr wrap="square" rtlCol="0">
            <a:spAutoFit/>
          </a:bodyPr>
          <a:lstStyle/>
          <a:p>
            <a:r>
              <a:rPr lang="en-US" sz="2800" dirty="0"/>
              <a:t>CG</a:t>
            </a:r>
          </a:p>
        </p:txBody>
      </p:sp>
      <p:sp>
        <p:nvSpPr>
          <p:cNvPr id="23" name="Rounded Rectangle 22"/>
          <p:cNvSpPr/>
          <p:nvPr/>
        </p:nvSpPr>
        <p:spPr>
          <a:xfrm>
            <a:off x="3853961" y="3068960"/>
            <a:ext cx="586154" cy="288032"/>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Slide Number Placeholder 23"/>
          <p:cNvSpPr>
            <a:spLocks noGrp="1"/>
          </p:cNvSpPr>
          <p:nvPr>
            <p:ph type="sldNum" sz="quarter" idx="12"/>
          </p:nvPr>
        </p:nvSpPr>
        <p:spPr/>
        <p:txBody>
          <a:bodyPr/>
          <a:lstStyle/>
          <a:p>
            <a:fld id="{083D6342-8226-4CFD-B95D-B1B67BDE0A20}" type="slidenum">
              <a:rPr lang="en-US" smtClean="0"/>
              <a:t>35</a:t>
            </a:fld>
            <a:endParaRPr lang="en-US"/>
          </a:p>
        </p:txBody>
      </p:sp>
      <p:sp>
        <p:nvSpPr>
          <p:cNvPr id="36" name="TextBox 35">
            <a:extLst>
              <a:ext uri="{FF2B5EF4-FFF2-40B4-BE49-F238E27FC236}">
                <a16:creationId xmlns:a16="http://schemas.microsoft.com/office/drawing/2014/main" id="{BBC76E1A-445D-4342-A0F2-87CF7586A947}"/>
              </a:ext>
            </a:extLst>
          </p:cNvPr>
          <p:cNvSpPr txBox="1"/>
          <p:nvPr/>
        </p:nvSpPr>
        <p:spPr>
          <a:xfrm>
            <a:off x="4943872" y="440669"/>
            <a:ext cx="6264695" cy="954107"/>
          </a:xfrm>
          <a:prstGeom prst="rect">
            <a:avLst/>
          </a:prstGeom>
          <a:noFill/>
        </p:spPr>
        <p:txBody>
          <a:bodyPr wrap="square" rtlCol="0">
            <a:spAutoFit/>
          </a:bodyPr>
          <a:lstStyle/>
          <a:p>
            <a:r>
              <a:rPr lang="en-US" sz="2800" dirty="0"/>
              <a:t>What happens if we add weight to the nose of the rocket?</a:t>
            </a:r>
          </a:p>
        </p:txBody>
      </p:sp>
    </p:spTree>
    <p:extLst>
      <p:ext uri="{BB962C8B-B14F-4D97-AF65-F5344CB8AC3E}">
        <p14:creationId xmlns:p14="http://schemas.microsoft.com/office/powerpoint/2010/main" val="324995604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029472" y="2960948"/>
            <a:ext cx="4724400" cy="533400"/>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lowchart: Or 33"/>
          <p:cNvSpPr/>
          <p:nvPr/>
        </p:nvSpPr>
        <p:spPr>
          <a:xfrm>
            <a:off x="5610862" y="3113348"/>
            <a:ext cx="228600" cy="228600"/>
          </a:xfrm>
          <a:prstGeom prst="flowChar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rapezoid 1"/>
          <p:cNvSpPr/>
          <p:nvPr/>
        </p:nvSpPr>
        <p:spPr>
          <a:xfrm>
            <a:off x="8148228" y="2554834"/>
            <a:ext cx="497632" cy="406115"/>
          </a:xfrm>
          <a:prstGeom prst="trapezoid">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rapezoid 25"/>
          <p:cNvSpPr/>
          <p:nvPr/>
        </p:nvSpPr>
        <p:spPr>
          <a:xfrm rot="10800000" flipH="1">
            <a:off x="8165070" y="3498304"/>
            <a:ext cx="497632" cy="434752"/>
          </a:xfrm>
          <a:prstGeom prst="trapezoid">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Straight Connector 4"/>
          <p:cNvCxnSpPr/>
          <p:nvPr/>
        </p:nvCxnSpPr>
        <p:spPr>
          <a:xfrm flipH="1" flipV="1">
            <a:off x="8148228" y="3208784"/>
            <a:ext cx="461628" cy="4192"/>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a:off x="2057400" y="609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2057400" y="990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2057400" y="1371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2057400" y="1752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2057400" y="2133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2057400" y="2514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2057400" y="2895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2057400" y="3276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2057400" y="3657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2057400" y="4038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2057400" y="4419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2057400" y="4800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2057400" y="5181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2057400" y="5562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2057400" y="5943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2057400" y="6324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flipH="1">
            <a:off x="4440115" y="5791202"/>
            <a:ext cx="3962400" cy="1"/>
          </a:xfrm>
          <a:prstGeom prst="straightConnector1">
            <a:avLst/>
          </a:prstGeom>
          <a:ln w="5715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4038600" y="6019800"/>
            <a:ext cx="5334000" cy="369332"/>
          </a:xfrm>
          <a:prstGeom prst="rect">
            <a:avLst/>
          </a:prstGeom>
          <a:noFill/>
        </p:spPr>
        <p:txBody>
          <a:bodyPr wrap="square" rtlCol="0">
            <a:spAutoFit/>
          </a:bodyPr>
          <a:lstStyle/>
          <a:p>
            <a:r>
              <a:rPr lang="en-US" dirty="0"/>
              <a:t>Desired direction we want the rocket to fly…</a:t>
            </a:r>
          </a:p>
        </p:txBody>
      </p:sp>
      <p:sp>
        <p:nvSpPr>
          <p:cNvPr id="35" name="TextBox 34"/>
          <p:cNvSpPr txBox="1"/>
          <p:nvPr/>
        </p:nvSpPr>
        <p:spPr>
          <a:xfrm>
            <a:off x="3059724" y="381001"/>
            <a:ext cx="1588477" cy="646331"/>
          </a:xfrm>
          <a:prstGeom prst="rect">
            <a:avLst/>
          </a:prstGeom>
          <a:noFill/>
        </p:spPr>
        <p:txBody>
          <a:bodyPr wrap="square" rtlCol="0">
            <a:spAutoFit/>
          </a:bodyPr>
          <a:lstStyle/>
          <a:p>
            <a:r>
              <a:rPr lang="en-US" dirty="0"/>
              <a:t>Direction of the airflow…</a:t>
            </a:r>
          </a:p>
        </p:txBody>
      </p:sp>
      <p:sp>
        <p:nvSpPr>
          <p:cNvPr id="3" name="Isosceles Triangle 2"/>
          <p:cNvSpPr/>
          <p:nvPr/>
        </p:nvSpPr>
        <p:spPr>
          <a:xfrm rot="16200000">
            <a:off x="3231890" y="2692710"/>
            <a:ext cx="529344" cy="1065820"/>
          </a:xfrm>
          <a:prstGeom prst="triangl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p:cNvSpPr txBox="1"/>
          <p:nvPr/>
        </p:nvSpPr>
        <p:spPr>
          <a:xfrm>
            <a:off x="6276021" y="1769514"/>
            <a:ext cx="720079" cy="523220"/>
          </a:xfrm>
          <a:prstGeom prst="rect">
            <a:avLst/>
          </a:prstGeom>
          <a:noFill/>
        </p:spPr>
        <p:txBody>
          <a:bodyPr wrap="square" rtlCol="0">
            <a:spAutoFit/>
          </a:bodyPr>
          <a:lstStyle/>
          <a:p>
            <a:r>
              <a:rPr lang="en-US" sz="2800" dirty="0"/>
              <a:t>CP</a:t>
            </a:r>
          </a:p>
        </p:txBody>
      </p:sp>
      <p:cxnSp>
        <p:nvCxnSpPr>
          <p:cNvPr id="32" name="Straight Arrow Connector 31"/>
          <p:cNvCxnSpPr/>
          <p:nvPr/>
        </p:nvCxnSpPr>
        <p:spPr>
          <a:xfrm flipH="1">
            <a:off x="6534558" y="2292735"/>
            <a:ext cx="8348" cy="524199"/>
          </a:xfrm>
          <a:prstGeom prst="straightConnector1">
            <a:avLst/>
          </a:prstGeom>
          <a:ln w="5715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37" name="TextBox 36"/>
          <p:cNvSpPr txBox="1"/>
          <p:nvPr/>
        </p:nvSpPr>
        <p:spPr>
          <a:xfrm>
            <a:off x="4907869" y="2960948"/>
            <a:ext cx="720079" cy="523220"/>
          </a:xfrm>
          <a:prstGeom prst="rect">
            <a:avLst/>
          </a:prstGeom>
          <a:noFill/>
        </p:spPr>
        <p:txBody>
          <a:bodyPr wrap="square" rtlCol="0">
            <a:spAutoFit/>
          </a:bodyPr>
          <a:lstStyle/>
          <a:p>
            <a:r>
              <a:rPr lang="en-US" sz="2800" dirty="0"/>
              <a:t>CG</a:t>
            </a:r>
          </a:p>
        </p:txBody>
      </p:sp>
      <p:sp>
        <p:nvSpPr>
          <p:cNvPr id="23" name="Rounded Rectangle 22"/>
          <p:cNvSpPr/>
          <p:nvPr/>
        </p:nvSpPr>
        <p:spPr>
          <a:xfrm>
            <a:off x="3853960" y="3068960"/>
            <a:ext cx="794240" cy="360040"/>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Slide Number Placeholder 23"/>
          <p:cNvSpPr>
            <a:spLocks noGrp="1"/>
          </p:cNvSpPr>
          <p:nvPr>
            <p:ph type="sldNum" sz="quarter" idx="12"/>
          </p:nvPr>
        </p:nvSpPr>
        <p:spPr/>
        <p:txBody>
          <a:bodyPr/>
          <a:lstStyle/>
          <a:p>
            <a:fld id="{083D6342-8226-4CFD-B95D-B1B67BDE0A20}" type="slidenum">
              <a:rPr lang="en-US" smtClean="0"/>
              <a:t>36</a:t>
            </a:fld>
            <a:endParaRPr lang="en-US"/>
          </a:p>
        </p:txBody>
      </p:sp>
      <p:sp>
        <p:nvSpPr>
          <p:cNvPr id="36" name="TextBox 35">
            <a:extLst>
              <a:ext uri="{FF2B5EF4-FFF2-40B4-BE49-F238E27FC236}">
                <a16:creationId xmlns:a16="http://schemas.microsoft.com/office/drawing/2014/main" id="{0E052AB4-FEE1-4D41-B187-431399F3AE53}"/>
              </a:ext>
            </a:extLst>
          </p:cNvPr>
          <p:cNvSpPr txBox="1"/>
          <p:nvPr/>
        </p:nvSpPr>
        <p:spPr>
          <a:xfrm>
            <a:off x="4943872" y="440669"/>
            <a:ext cx="6264695" cy="954107"/>
          </a:xfrm>
          <a:prstGeom prst="rect">
            <a:avLst/>
          </a:prstGeom>
          <a:noFill/>
        </p:spPr>
        <p:txBody>
          <a:bodyPr wrap="square" rtlCol="0">
            <a:spAutoFit/>
          </a:bodyPr>
          <a:lstStyle/>
          <a:p>
            <a:r>
              <a:rPr lang="en-US" sz="2800" dirty="0"/>
              <a:t>What happens if we add weight to the nose of the rocket?</a:t>
            </a:r>
          </a:p>
        </p:txBody>
      </p:sp>
    </p:spTree>
    <p:extLst>
      <p:ext uri="{BB962C8B-B14F-4D97-AF65-F5344CB8AC3E}">
        <p14:creationId xmlns:p14="http://schemas.microsoft.com/office/powerpoint/2010/main" val="298377093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029472" y="2960948"/>
            <a:ext cx="4724400" cy="533400"/>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lowchart: Or 33"/>
          <p:cNvSpPr/>
          <p:nvPr/>
        </p:nvSpPr>
        <p:spPr>
          <a:xfrm>
            <a:off x="5610862" y="3113348"/>
            <a:ext cx="228600" cy="228600"/>
          </a:xfrm>
          <a:prstGeom prst="flowChar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rapezoid 1"/>
          <p:cNvSpPr/>
          <p:nvPr/>
        </p:nvSpPr>
        <p:spPr>
          <a:xfrm>
            <a:off x="8148228" y="2554834"/>
            <a:ext cx="497632" cy="406115"/>
          </a:xfrm>
          <a:prstGeom prst="trapezoid">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rapezoid 25"/>
          <p:cNvSpPr/>
          <p:nvPr/>
        </p:nvSpPr>
        <p:spPr>
          <a:xfrm rot="10800000" flipH="1">
            <a:off x="8165070" y="3498304"/>
            <a:ext cx="497632" cy="434752"/>
          </a:xfrm>
          <a:prstGeom prst="trapezoid">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Straight Connector 4"/>
          <p:cNvCxnSpPr/>
          <p:nvPr/>
        </p:nvCxnSpPr>
        <p:spPr>
          <a:xfrm flipH="1" flipV="1">
            <a:off x="8148228" y="3208784"/>
            <a:ext cx="461628" cy="4192"/>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a:off x="2057400" y="609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2057400" y="990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2057400" y="1371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2057400" y="1752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2057400" y="2133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2057400" y="2514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2057400" y="2895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2057400" y="3276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2057400" y="3657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2057400" y="4038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2057400" y="4419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2057400" y="4800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2057400" y="5181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2057400" y="5562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2057400" y="5943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2057400" y="6324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flipH="1">
            <a:off x="4440115" y="5791202"/>
            <a:ext cx="3962400" cy="1"/>
          </a:xfrm>
          <a:prstGeom prst="straightConnector1">
            <a:avLst/>
          </a:prstGeom>
          <a:ln w="5715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4038600" y="6019800"/>
            <a:ext cx="5334000" cy="369332"/>
          </a:xfrm>
          <a:prstGeom prst="rect">
            <a:avLst/>
          </a:prstGeom>
          <a:noFill/>
        </p:spPr>
        <p:txBody>
          <a:bodyPr wrap="square" rtlCol="0">
            <a:spAutoFit/>
          </a:bodyPr>
          <a:lstStyle/>
          <a:p>
            <a:r>
              <a:rPr lang="en-US" dirty="0"/>
              <a:t>Desired direction we want the rocket to fly…</a:t>
            </a:r>
          </a:p>
        </p:txBody>
      </p:sp>
      <p:sp>
        <p:nvSpPr>
          <p:cNvPr id="35" name="TextBox 34"/>
          <p:cNvSpPr txBox="1"/>
          <p:nvPr/>
        </p:nvSpPr>
        <p:spPr>
          <a:xfrm>
            <a:off x="3059724" y="381001"/>
            <a:ext cx="1588477" cy="646331"/>
          </a:xfrm>
          <a:prstGeom prst="rect">
            <a:avLst/>
          </a:prstGeom>
          <a:noFill/>
        </p:spPr>
        <p:txBody>
          <a:bodyPr wrap="square" rtlCol="0">
            <a:spAutoFit/>
          </a:bodyPr>
          <a:lstStyle/>
          <a:p>
            <a:r>
              <a:rPr lang="en-US" dirty="0"/>
              <a:t>Direction of the airflow…</a:t>
            </a:r>
          </a:p>
        </p:txBody>
      </p:sp>
      <p:sp>
        <p:nvSpPr>
          <p:cNvPr id="3" name="Isosceles Triangle 2"/>
          <p:cNvSpPr/>
          <p:nvPr/>
        </p:nvSpPr>
        <p:spPr>
          <a:xfrm rot="16200000">
            <a:off x="3231890" y="2692710"/>
            <a:ext cx="529344" cy="1065820"/>
          </a:xfrm>
          <a:prstGeom prst="triangl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p:cNvSpPr txBox="1"/>
          <p:nvPr/>
        </p:nvSpPr>
        <p:spPr>
          <a:xfrm>
            <a:off x="6276021" y="1769514"/>
            <a:ext cx="720079" cy="523220"/>
          </a:xfrm>
          <a:prstGeom prst="rect">
            <a:avLst/>
          </a:prstGeom>
          <a:noFill/>
        </p:spPr>
        <p:txBody>
          <a:bodyPr wrap="square" rtlCol="0">
            <a:spAutoFit/>
          </a:bodyPr>
          <a:lstStyle/>
          <a:p>
            <a:r>
              <a:rPr lang="en-US" sz="2800" dirty="0"/>
              <a:t>CP</a:t>
            </a:r>
          </a:p>
        </p:txBody>
      </p:sp>
      <p:cxnSp>
        <p:nvCxnSpPr>
          <p:cNvPr id="32" name="Straight Arrow Connector 31"/>
          <p:cNvCxnSpPr/>
          <p:nvPr/>
        </p:nvCxnSpPr>
        <p:spPr>
          <a:xfrm flipH="1">
            <a:off x="6534558" y="2292735"/>
            <a:ext cx="8348" cy="524199"/>
          </a:xfrm>
          <a:prstGeom prst="straightConnector1">
            <a:avLst/>
          </a:prstGeom>
          <a:ln w="5715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a:off x="3943526" y="4509121"/>
            <a:ext cx="7481059" cy="954107"/>
          </a:xfrm>
          <a:prstGeom prst="rect">
            <a:avLst/>
          </a:prstGeom>
          <a:noFill/>
        </p:spPr>
        <p:txBody>
          <a:bodyPr wrap="square" rtlCol="0">
            <a:spAutoFit/>
          </a:bodyPr>
          <a:lstStyle/>
          <a:p>
            <a:r>
              <a:rPr lang="en-US" sz="2800" dirty="0"/>
              <a:t>Adding weight to the front of the rocket increases stability</a:t>
            </a:r>
          </a:p>
        </p:txBody>
      </p:sp>
      <p:sp>
        <p:nvSpPr>
          <p:cNvPr id="37" name="TextBox 36"/>
          <p:cNvSpPr txBox="1"/>
          <p:nvPr/>
        </p:nvSpPr>
        <p:spPr>
          <a:xfrm>
            <a:off x="4907869" y="2960948"/>
            <a:ext cx="720079" cy="523220"/>
          </a:xfrm>
          <a:prstGeom prst="rect">
            <a:avLst/>
          </a:prstGeom>
          <a:noFill/>
        </p:spPr>
        <p:txBody>
          <a:bodyPr wrap="square" rtlCol="0">
            <a:spAutoFit/>
          </a:bodyPr>
          <a:lstStyle/>
          <a:p>
            <a:r>
              <a:rPr lang="en-US" sz="2800" dirty="0"/>
              <a:t>CG</a:t>
            </a:r>
          </a:p>
        </p:txBody>
      </p:sp>
      <p:sp>
        <p:nvSpPr>
          <p:cNvPr id="23" name="Rounded Rectangle 22"/>
          <p:cNvSpPr/>
          <p:nvPr/>
        </p:nvSpPr>
        <p:spPr>
          <a:xfrm>
            <a:off x="3853960" y="3068960"/>
            <a:ext cx="794240" cy="360040"/>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6" name="Straight Connector 35"/>
          <p:cNvCxnSpPr/>
          <p:nvPr/>
        </p:nvCxnSpPr>
        <p:spPr>
          <a:xfrm>
            <a:off x="5699956" y="3413956"/>
            <a:ext cx="0" cy="87914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6528048" y="3032956"/>
            <a:ext cx="0" cy="126014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5699956" y="3933056"/>
            <a:ext cx="842950" cy="0"/>
          </a:xfrm>
          <a:prstGeom prst="line">
            <a:avLst/>
          </a:prstGeom>
          <a:ln w="57150">
            <a:solidFill>
              <a:srgbClr val="00B0F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42" name="TextBox 41"/>
          <p:cNvSpPr txBox="1"/>
          <p:nvPr/>
        </p:nvSpPr>
        <p:spPr>
          <a:xfrm>
            <a:off x="3303794" y="3671446"/>
            <a:ext cx="2324154" cy="523220"/>
          </a:xfrm>
          <a:prstGeom prst="rect">
            <a:avLst/>
          </a:prstGeom>
          <a:noFill/>
        </p:spPr>
        <p:txBody>
          <a:bodyPr wrap="square" rtlCol="0">
            <a:spAutoFit/>
          </a:bodyPr>
          <a:lstStyle/>
          <a:p>
            <a:r>
              <a:rPr lang="en-US" sz="2800" dirty="0"/>
              <a:t>Static Margin</a:t>
            </a:r>
          </a:p>
        </p:txBody>
      </p:sp>
      <p:sp>
        <p:nvSpPr>
          <p:cNvPr id="24" name="Slide Number Placeholder 23"/>
          <p:cNvSpPr>
            <a:spLocks noGrp="1"/>
          </p:cNvSpPr>
          <p:nvPr>
            <p:ph type="sldNum" sz="quarter" idx="12"/>
          </p:nvPr>
        </p:nvSpPr>
        <p:spPr/>
        <p:txBody>
          <a:bodyPr/>
          <a:lstStyle/>
          <a:p>
            <a:fld id="{083D6342-8226-4CFD-B95D-B1B67BDE0A20}" type="slidenum">
              <a:rPr lang="en-US" smtClean="0"/>
              <a:t>37</a:t>
            </a:fld>
            <a:endParaRPr lang="en-US"/>
          </a:p>
        </p:txBody>
      </p:sp>
      <p:sp>
        <p:nvSpPr>
          <p:cNvPr id="43" name="TextBox 42">
            <a:extLst>
              <a:ext uri="{FF2B5EF4-FFF2-40B4-BE49-F238E27FC236}">
                <a16:creationId xmlns:a16="http://schemas.microsoft.com/office/drawing/2014/main" id="{2FCAB383-4137-4299-8108-33CB606834B8}"/>
              </a:ext>
            </a:extLst>
          </p:cNvPr>
          <p:cNvSpPr txBox="1"/>
          <p:nvPr/>
        </p:nvSpPr>
        <p:spPr>
          <a:xfrm>
            <a:off x="4943872" y="440669"/>
            <a:ext cx="6264695" cy="954107"/>
          </a:xfrm>
          <a:prstGeom prst="rect">
            <a:avLst/>
          </a:prstGeom>
          <a:noFill/>
        </p:spPr>
        <p:txBody>
          <a:bodyPr wrap="square" rtlCol="0">
            <a:spAutoFit/>
          </a:bodyPr>
          <a:lstStyle/>
          <a:p>
            <a:r>
              <a:rPr lang="en-US" sz="2800" dirty="0"/>
              <a:t>What happens if we add weight to the nose of the rocket?</a:t>
            </a:r>
          </a:p>
        </p:txBody>
      </p:sp>
    </p:spTree>
    <p:extLst>
      <p:ext uri="{BB962C8B-B14F-4D97-AF65-F5344CB8AC3E}">
        <p14:creationId xmlns:p14="http://schemas.microsoft.com/office/powerpoint/2010/main" val="221824304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029472" y="2960948"/>
            <a:ext cx="4724400" cy="533400"/>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lowchart: Or 33"/>
          <p:cNvSpPr/>
          <p:nvPr/>
        </p:nvSpPr>
        <p:spPr>
          <a:xfrm>
            <a:off x="5610862" y="3113348"/>
            <a:ext cx="228600" cy="228600"/>
          </a:xfrm>
          <a:prstGeom prst="flowChar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rapezoid 1"/>
          <p:cNvSpPr/>
          <p:nvPr/>
        </p:nvSpPr>
        <p:spPr>
          <a:xfrm>
            <a:off x="8148228" y="2554834"/>
            <a:ext cx="497632" cy="406115"/>
          </a:xfrm>
          <a:prstGeom prst="trapezoid">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rapezoid 25"/>
          <p:cNvSpPr/>
          <p:nvPr/>
        </p:nvSpPr>
        <p:spPr>
          <a:xfrm rot="10800000" flipH="1">
            <a:off x="8165070" y="3498304"/>
            <a:ext cx="497632" cy="434752"/>
          </a:xfrm>
          <a:prstGeom prst="trapezoid">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Straight Connector 4"/>
          <p:cNvCxnSpPr/>
          <p:nvPr/>
        </p:nvCxnSpPr>
        <p:spPr>
          <a:xfrm flipH="1" flipV="1">
            <a:off x="8148228" y="3208784"/>
            <a:ext cx="461628" cy="4192"/>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a:off x="2057400" y="609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2057400" y="990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2057400" y="1371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2057400" y="1752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2057400" y="2133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2057400" y="2514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2057400" y="2895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2057400" y="3276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2057400" y="3657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2057400" y="4038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2057400" y="4419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2057400" y="4800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2057400" y="5181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2057400" y="5562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2057400" y="5943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2057400" y="6324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flipH="1">
            <a:off x="4440115" y="5791202"/>
            <a:ext cx="3962400" cy="1"/>
          </a:xfrm>
          <a:prstGeom prst="straightConnector1">
            <a:avLst/>
          </a:prstGeom>
          <a:ln w="5715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4038600" y="6019800"/>
            <a:ext cx="5334000" cy="369332"/>
          </a:xfrm>
          <a:prstGeom prst="rect">
            <a:avLst/>
          </a:prstGeom>
          <a:noFill/>
        </p:spPr>
        <p:txBody>
          <a:bodyPr wrap="square" rtlCol="0">
            <a:spAutoFit/>
          </a:bodyPr>
          <a:lstStyle/>
          <a:p>
            <a:r>
              <a:rPr lang="en-US" dirty="0"/>
              <a:t>Desired direction we want the rocket to fly…</a:t>
            </a:r>
          </a:p>
        </p:txBody>
      </p:sp>
      <p:sp>
        <p:nvSpPr>
          <p:cNvPr id="35" name="TextBox 34"/>
          <p:cNvSpPr txBox="1"/>
          <p:nvPr/>
        </p:nvSpPr>
        <p:spPr>
          <a:xfrm>
            <a:off x="3059724" y="381001"/>
            <a:ext cx="1588477" cy="646331"/>
          </a:xfrm>
          <a:prstGeom prst="rect">
            <a:avLst/>
          </a:prstGeom>
          <a:noFill/>
        </p:spPr>
        <p:txBody>
          <a:bodyPr wrap="square" rtlCol="0">
            <a:spAutoFit/>
          </a:bodyPr>
          <a:lstStyle/>
          <a:p>
            <a:r>
              <a:rPr lang="en-US" dirty="0"/>
              <a:t>Direction of the airflow…</a:t>
            </a:r>
          </a:p>
        </p:txBody>
      </p:sp>
      <p:sp>
        <p:nvSpPr>
          <p:cNvPr id="3" name="Isosceles Triangle 2"/>
          <p:cNvSpPr/>
          <p:nvPr/>
        </p:nvSpPr>
        <p:spPr>
          <a:xfrm rot="16200000">
            <a:off x="3231890" y="2692710"/>
            <a:ext cx="529344" cy="1065820"/>
          </a:xfrm>
          <a:prstGeom prst="triangl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p:cNvSpPr txBox="1"/>
          <p:nvPr/>
        </p:nvSpPr>
        <p:spPr>
          <a:xfrm>
            <a:off x="6276021" y="1769514"/>
            <a:ext cx="720079" cy="523220"/>
          </a:xfrm>
          <a:prstGeom prst="rect">
            <a:avLst/>
          </a:prstGeom>
          <a:noFill/>
        </p:spPr>
        <p:txBody>
          <a:bodyPr wrap="square" rtlCol="0">
            <a:spAutoFit/>
          </a:bodyPr>
          <a:lstStyle/>
          <a:p>
            <a:r>
              <a:rPr lang="en-US" sz="2800" dirty="0"/>
              <a:t>CP</a:t>
            </a:r>
          </a:p>
        </p:txBody>
      </p:sp>
      <p:cxnSp>
        <p:nvCxnSpPr>
          <p:cNvPr id="32" name="Straight Arrow Connector 31"/>
          <p:cNvCxnSpPr/>
          <p:nvPr/>
        </p:nvCxnSpPr>
        <p:spPr>
          <a:xfrm flipH="1">
            <a:off x="6534558" y="2292735"/>
            <a:ext cx="8348" cy="524199"/>
          </a:xfrm>
          <a:prstGeom prst="straightConnector1">
            <a:avLst/>
          </a:prstGeom>
          <a:ln w="5715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37" name="TextBox 36"/>
          <p:cNvSpPr txBox="1"/>
          <p:nvPr/>
        </p:nvSpPr>
        <p:spPr>
          <a:xfrm>
            <a:off x="4907869" y="2960948"/>
            <a:ext cx="720079" cy="523220"/>
          </a:xfrm>
          <a:prstGeom prst="rect">
            <a:avLst/>
          </a:prstGeom>
          <a:noFill/>
        </p:spPr>
        <p:txBody>
          <a:bodyPr wrap="square" rtlCol="0">
            <a:spAutoFit/>
          </a:bodyPr>
          <a:lstStyle/>
          <a:p>
            <a:r>
              <a:rPr lang="en-US" sz="2800" dirty="0"/>
              <a:t>CG</a:t>
            </a:r>
          </a:p>
        </p:txBody>
      </p:sp>
      <p:sp>
        <p:nvSpPr>
          <p:cNvPr id="24" name="Slide Number Placeholder 23"/>
          <p:cNvSpPr>
            <a:spLocks noGrp="1"/>
          </p:cNvSpPr>
          <p:nvPr>
            <p:ph type="sldNum" sz="quarter" idx="12"/>
          </p:nvPr>
        </p:nvSpPr>
        <p:spPr/>
        <p:txBody>
          <a:bodyPr/>
          <a:lstStyle/>
          <a:p>
            <a:fld id="{083D6342-8226-4CFD-B95D-B1B67BDE0A20}" type="slidenum">
              <a:rPr lang="en-US" smtClean="0"/>
              <a:t>38</a:t>
            </a:fld>
            <a:endParaRPr lang="en-US"/>
          </a:p>
        </p:txBody>
      </p:sp>
      <p:sp>
        <p:nvSpPr>
          <p:cNvPr id="36" name="TextBox 35">
            <a:extLst>
              <a:ext uri="{FF2B5EF4-FFF2-40B4-BE49-F238E27FC236}">
                <a16:creationId xmlns:a16="http://schemas.microsoft.com/office/drawing/2014/main" id="{F1A83B0C-EAFC-46F0-8696-495791261049}"/>
              </a:ext>
            </a:extLst>
          </p:cNvPr>
          <p:cNvSpPr txBox="1"/>
          <p:nvPr/>
        </p:nvSpPr>
        <p:spPr>
          <a:xfrm>
            <a:off x="4943872" y="440669"/>
            <a:ext cx="6264695" cy="954107"/>
          </a:xfrm>
          <a:prstGeom prst="rect">
            <a:avLst/>
          </a:prstGeom>
          <a:noFill/>
        </p:spPr>
        <p:txBody>
          <a:bodyPr wrap="square" rtlCol="0">
            <a:spAutoFit/>
          </a:bodyPr>
          <a:lstStyle/>
          <a:p>
            <a:r>
              <a:rPr lang="en-US" sz="2800" dirty="0"/>
              <a:t>What happens if we add fins towards the front of the rocket?</a:t>
            </a:r>
          </a:p>
        </p:txBody>
      </p:sp>
    </p:spTree>
    <p:extLst>
      <p:ext uri="{BB962C8B-B14F-4D97-AF65-F5344CB8AC3E}">
        <p14:creationId xmlns:p14="http://schemas.microsoft.com/office/powerpoint/2010/main" val="3903680670"/>
      </p:ext>
    </p:extLst>
  </p:cSld>
  <p:clrMapOvr>
    <a:masterClrMapping/>
  </p:clrMapOvr>
  <p:transition spd="slow">
    <p:fade/>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029472" y="2960948"/>
            <a:ext cx="4724400" cy="533400"/>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lowchart: Or 33"/>
          <p:cNvSpPr/>
          <p:nvPr/>
        </p:nvSpPr>
        <p:spPr>
          <a:xfrm>
            <a:off x="5610862" y="3113348"/>
            <a:ext cx="228600" cy="228600"/>
          </a:xfrm>
          <a:prstGeom prst="flowChar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rapezoid 1"/>
          <p:cNvSpPr/>
          <p:nvPr/>
        </p:nvSpPr>
        <p:spPr>
          <a:xfrm>
            <a:off x="8148228" y="2554834"/>
            <a:ext cx="497632" cy="406115"/>
          </a:xfrm>
          <a:prstGeom prst="trapezoid">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rapezoid 25"/>
          <p:cNvSpPr/>
          <p:nvPr/>
        </p:nvSpPr>
        <p:spPr>
          <a:xfrm rot="10800000" flipH="1">
            <a:off x="8165070" y="3498304"/>
            <a:ext cx="497632" cy="434752"/>
          </a:xfrm>
          <a:prstGeom prst="trapezoid">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Straight Connector 4"/>
          <p:cNvCxnSpPr/>
          <p:nvPr/>
        </p:nvCxnSpPr>
        <p:spPr>
          <a:xfrm flipH="1" flipV="1">
            <a:off x="8148228" y="3208784"/>
            <a:ext cx="461628" cy="4192"/>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a:off x="2057400" y="609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2057400" y="990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2057400" y="1371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2057400" y="1752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2057400" y="2133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2057400" y="2514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2057400" y="2895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2057400" y="3276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2057400" y="3657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2057400" y="4038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2057400" y="4419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2057400" y="4800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2057400" y="5181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2057400" y="5562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2057400" y="5943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2057400" y="6324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flipH="1">
            <a:off x="4440115" y="5791202"/>
            <a:ext cx="3962400" cy="1"/>
          </a:xfrm>
          <a:prstGeom prst="straightConnector1">
            <a:avLst/>
          </a:prstGeom>
          <a:ln w="5715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4038600" y="6019800"/>
            <a:ext cx="5334000" cy="369332"/>
          </a:xfrm>
          <a:prstGeom prst="rect">
            <a:avLst/>
          </a:prstGeom>
          <a:noFill/>
        </p:spPr>
        <p:txBody>
          <a:bodyPr wrap="square" rtlCol="0">
            <a:spAutoFit/>
          </a:bodyPr>
          <a:lstStyle/>
          <a:p>
            <a:r>
              <a:rPr lang="en-US" dirty="0"/>
              <a:t>Desired direction we want the rocket to fly…</a:t>
            </a:r>
          </a:p>
        </p:txBody>
      </p:sp>
      <p:sp>
        <p:nvSpPr>
          <p:cNvPr id="35" name="TextBox 34"/>
          <p:cNvSpPr txBox="1"/>
          <p:nvPr/>
        </p:nvSpPr>
        <p:spPr>
          <a:xfrm>
            <a:off x="3059724" y="381001"/>
            <a:ext cx="1588477" cy="646331"/>
          </a:xfrm>
          <a:prstGeom prst="rect">
            <a:avLst/>
          </a:prstGeom>
          <a:noFill/>
        </p:spPr>
        <p:txBody>
          <a:bodyPr wrap="square" rtlCol="0">
            <a:spAutoFit/>
          </a:bodyPr>
          <a:lstStyle/>
          <a:p>
            <a:r>
              <a:rPr lang="en-US" dirty="0"/>
              <a:t>Direction of the airflow…</a:t>
            </a:r>
          </a:p>
        </p:txBody>
      </p:sp>
      <p:sp>
        <p:nvSpPr>
          <p:cNvPr id="3" name="Isosceles Triangle 2"/>
          <p:cNvSpPr/>
          <p:nvPr/>
        </p:nvSpPr>
        <p:spPr>
          <a:xfrm rot="16200000">
            <a:off x="3231890" y="2692710"/>
            <a:ext cx="529344" cy="1065820"/>
          </a:xfrm>
          <a:prstGeom prst="triangl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p:cNvSpPr txBox="1"/>
          <p:nvPr/>
        </p:nvSpPr>
        <p:spPr>
          <a:xfrm>
            <a:off x="6023993" y="1769514"/>
            <a:ext cx="720079" cy="523220"/>
          </a:xfrm>
          <a:prstGeom prst="rect">
            <a:avLst/>
          </a:prstGeom>
          <a:noFill/>
        </p:spPr>
        <p:txBody>
          <a:bodyPr wrap="square" rtlCol="0">
            <a:spAutoFit/>
          </a:bodyPr>
          <a:lstStyle/>
          <a:p>
            <a:r>
              <a:rPr lang="en-US" sz="2800" dirty="0"/>
              <a:t>CP</a:t>
            </a:r>
          </a:p>
        </p:txBody>
      </p:sp>
      <p:cxnSp>
        <p:nvCxnSpPr>
          <p:cNvPr id="32" name="Straight Arrow Connector 31"/>
          <p:cNvCxnSpPr/>
          <p:nvPr/>
        </p:nvCxnSpPr>
        <p:spPr>
          <a:xfrm flipH="1">
            <a:off x="6282530" y="2292735"/>
            <a:ext cx="8348" cy="524199"/>
          </a:xfrm>
          <a:prstGeom prst="straightConnector1">
            <a:avLst/>
          </a:prstGeom>
          <a:ln w="5715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a:off x="3287688" y="4538990"/>
            <a:ext cx="6660740" cy="523220"/>
          </a:xfrm>
          <a:prstGeom prst="rect">
            <a:avLst/>
          </a:prstGeom>
          <a:noFill/>
        </p:spPr>
        <p:txBody>
          <a:bodyPr wrap="square" rtlCol="0">
            <a:spAutoFit/>
          </a:bodyPr>
          <a:lstStyle/>
          <a:p>
            <a:r>
              <a:rPr lang="en-US" sz="2800" dirty="0"/>
              <a:t>The CP moves forward due to the fin lift…</a:t>
            </a:r>
          </a:p>
        </p:txBody>
      </p:sp>
      <p:sp>
        <p:nvSpPr>
          <p:cNvPr id="37" name="TextBox 36"/>
          <p:cNvSpPr txBox="1"/>
          <p:nvPr/>
        </p:nvSpPr>
        <p:spPr>
          <a:xfrm>
            <a:off x="4907869" y="2960948"/>
            <a:ext cx="720079" cy="523220"/>
          </a:xfrm>
          <a:prstGeom prst="rect">
            <a:avLst/>
          </a:prstGeom>
          <a:noFill/>
        </p:spPr>
        <p:txBody>
          <a:bodyPr wrap="square" rtlCol="0">
            <a:spAutoFit/>
          </a:bodyPr>
          <a:lstStyle/>
          <a:p>
            <a:r>
              <a:rPr lang="en-US" sz="2800" dirty="0"/>
              <a:t>CG</a:t>
            </a:r>
          </a:p>
        </p:txBody>
      </p:sp>
      <p:sp>
        <p:nvSpPr>
          <p:cNvPr id="24" name="Right Triangle 23"/>
          <p:cNvSpPr/>
          <p:nvPr/>
        </p:nvSpPr>
        <p:spPr>
          <a:xfrm rot="16200000">
            <a:off x="4405473" y="2665521"/>
            <a:ext cx="303566" cy="287288"/>
          </a:xfrm>
          <a:prstGeom prst="rtTriangl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ight Triangle 35"/>
          <p:cNvSpPr/>
          <p:nvPr/>
        </p:nvSpPr>
        <p:spPr>
          <a:xfrm rot="10800000">
            <a:off x="4388278" y="3501008"/>
            <a:ext cx="303566" cy="287288"/>
          </a:xfrm>
          <a:prstGeom prst="rtTriangl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Slide Number Placeholder 24"/>
          <p:cNvSpPr>
            <a:spLocks noGrp="1"/>
          </p:cNvSpPr>
          <p:nvPr>
            <p:ph type="sldNum" sz="quarter" idx="12"/>
          </p:nvPr>
        </p:nvSpPr>
        <p:spPr/>
        <p:txBody>
          <a:bodyPr/>
          <a:lstStyle/>
          <a:p>
            <a:fld id="{083D6342-8226-4CFD-B95D-B1B67BDE0A20}" type="slidenum">
              <a:rPr lang="en-US" smtClean="0"/>
              <a:t>39</a:t>
            </a:fld>
            <a:endParaRPr lang="en-US"/>
          </a:p>
        </p:txBody>
      </p:sp>
      <p:sp>
        <p:nvSpPr>
          <p:cNvPr id="39" name="TextBox 38">
            <a:extLst>
              <a:ext uri="{FF2B5EF4-FFF2-40B4-BE49-F238E27FC236}">
                <a16:creationId xmlns:a16="http://schemas.microsoft.com/office/drawing/2014/main" id="{3EC1F018-1A0A-4EE0-901E-E48808BBBFC0}"/>
              </a:ext>
            </a:extLst>
          </p:cNvPr>
          <p:cNvSpPr txBox="1"/>
          <p:nvPr/>
        </p:nvSpPr>
        <p:spPr>
          <a:xfrm>
            <a:off x="4943872" y="440669"/>
            <a:ext cx="6264695" cy="954107"/>
          </a:xfrm>
          <a:prstGeom prst="rect">
            <a:avLst/>
          </a:prstGeom>
          <a:noFill/>
        </p:spPr>
        <p:txBody>
          <a:bodyPr wrap="square" rtlCol="0">
            <a:spAutoFit/>
          </a:bodyPr>
          <a:lstStyle/>
          <a:p>
            <a:r>
              <a:rPr lang="en-US" sz="2800" dirty="0"/>
              <a:t>What happens if we add fins towards the front of the rocket?</a:t>
            </a:r>
          </a:p>
        </p:txBody>
      </p:sp>
    </p:spTree>
    <p:extLst>
      <p:ext uri="{BB962C8B-B14F-4D97-AF65-F5344CB8AC3E}">
        <p14:creationId xmlns:p14="http://schemas.microsoft.com/office/powerpoint/2010/main" val="7320121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Arrow Connector 5"/>
          <p:cNvCxnSpPr/>
          <p:nvPr/>
        </p:nvCxnSpPr>
        <p:spPr>
          <a:xfrm>
            <a:off x="2057400" y="609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2057400" y="990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2057400" y="1371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2057400" y="1752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2057400" y="2133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2057400" y="2514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2057400" y="2895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2057400" y="3276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2057400" y="3657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2057400" y="4038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2057400" y="4419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2057400" y="4800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2057400" y="5181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2057400" y="5562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2057400" y="5943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2057400" y="6324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flipH="1">
            <a:off x="4440115" y="5791202"/>
            <a:ext cx="3962400" cy="1"/>
          </a:xfrm>
          <a:prstGeom prst="straightConnector1">
            <a:avLst/>
          </a:prstGeom>
          <a:ln w="5715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4038600" y="6019800"/>
            <a:ext cx="5334000" cy="369332"/>
          </a:xfrm>
          <a:prstGeom prst="rect">
            <a:avLst/>
          </a:prstGeom>
          <a:noFill/>
        </p:spPr>
        <p:txBody>
          <a:bodyPr wrap="square" rtlCol="0">
            <a:spAutoFit/>
          </a:bodyPr>
          <a:lstStyle/>
          <a:p>
            <a:r>
              <a:rPr lang="en-US" dirty="0"/>
              <a:t>Desired direction we want the rocket to fly…</a:t>
            </a:r>
          </a:p>
        </p:txBody>
      </p:sp>
      <p:grpSp>
        <p:nvGrpSpPr>
          <p:cNvPr id="36" name="Group 35"/>
          <p:cNvGrpSpPr/>
          <p:nvPr/>
        </p:nvGrpSpPr>
        <p:grpSpPr>
          <a:xfrm rot="20950188">
            <a:off x="4051810" y="2932001"/>
            <a:ext cx="4724400" cy="533400"/>
            <a:chOff x="2514600" y="2971800"/>
            <a:chExt cx="4724400" cy="533400"/>
          </a:xfrm>
        </p:grpSpPr>
        <p:sp>
          <p:nvSpPr>
            <p:cNvPr id="4" name="Rectangle 3"/>
            <p:cNvSpPr/>
            <p:nvPr/>
          </p:nvSpPr>
          <p:spPr>
            <a:xfrm>
              <a:off x="2514600" y="2971800"/>
              <a:ext cx="4724400" cy="533400"/>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lowchart: Or 33"/>
            <p:cNvSpPr/>
            <p:nvPr/>
          </p:nvSpPr>
          <p:spPr>
            <a:xfrm>
              <a:off x="4572000" y="3124200"/>
              <a:ext cx="228600" cy="228600"/>
            </a:xfrm>
            <a:prstGeom prst="flowChar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5" name="TextBox 34"/>
          <p:cNvSpPr txBox="1"/>
          <p:nvPr/>
        </p:nvSpPr>
        <p:spPr>
          <a:xfrm>
            <a:off x="3059724" y="381001"/>
            <a:ext cx="1588477" cy="646331"/>
          </a:xfrm>
          <a:prstGeom prst="rect">
            <a:avLst/>
          </a:prstGeom>
          <a:noFill/>
        </p:spPr>
        <p:txBody>
          <a:bodyPr wrap="square" rtlCol="0">
            <a:spAutoFit/>
          </a:bodyPr>
          <a:lstStyle/>
          <a:p>
            <a:r>
              <a:rPr lang="en-US" dirty="0"/>
              <a:t>Direction of the airflow…</a:t>
            </a:r>
          </a:p>
        </p:txBody>
      </p:sp>
      <p:sp>
        <p:nvSpPr>
          <p:cNvPr id="37" name="Oval 36"/>
          <p:cNvSpPr/>
          <p:nvPr/>
        </p:nvSpPr>
        <p:spPr>
          <a:xfrm>
            <a:off x="6182866" y="3208784"/>
            <a:ext cx="5715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Slide Number Placeholder 1"/>
          <p:cNvSpPr>
            <a:spLocks noGrp="1"/>
          </p:cNvSpPr>
          <p:nvPr>
            <p:ph type="sldNum" sz="quarter" idx="12"/>
          </p:nvPr>
        </p:nvSpPr>
        <p:spPr/>
        <p:txBody>
          <a:bodyPr/>
          <a:lstStyle/>
          <a:p>
            <a:fld id="{083D6342-8226-4CFD-B95D-B1B67BDE0A20}" type="slidenum">
              <a:rPr lang="en-US" smtClean="0"/>
              <a:t>4</a:t>
            </a:fld>
            <a:endParaRPr lang="en-US"/>
          </a:p>
        </p:txBody>
      </p:sp>
    </p:spTree>
    <p:extLst>
      <p:ext uri="{BB962C8B-B14F-4D97-AF65-F5344CB8AC3E}">
        <p14:creationId xmlns:p14="http://schemas.microsoft.com/office/powerpoint/2010/main" val="348504695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029472" y="2960948"/>
            <a:ext cx="4724400" cy="533400"/>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lowchart: Or 33"/>
          <p:cNvSpPr/>
          <p:nvPr/>
        </p:nvSpPr>
        <p:spPr>
          <a:xfrm>
            <a:off x="5610862" y="3113348"/>
            <a:ext cx="228600" cy="228600"/>
          </a:xfrm>
          <a:prstGeom prst="flowChar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rapezoid 1"/>
          <p:cNvSpPr/>
          <p:nvPr/>
        </p:nvSpPr>
        <p:spPr>
          <a:xfrm>
            <a:off x="8148228" y="2554834"/>
            <a:ext cx="497632" cy="406115"/>
          </a:xfrm>
          <a:prstGeom prst="trapezoid">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rapezoid 25"/>
          <p:cNvSpPr/>
          <p:nvPr/>
        </p:nvSpPr>
        <p:spPr>
          <a:xfrm rot="10800000" flipH="1">
            <a:off x="8165070" y="3498304"/>
            <a:ext cx="497632" cy="434752"/>
          </a:xfrm>
          <a:prstGeom prst="trapezoid">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Straight Connector 4"/>
          <p:cNvCxnSpPr/>
          <p:nvPr/>
        </p:nvCxnSpPr>
        <p:spPr>
          <a:xfrm flipH="1" flipV="1">
            <a:off x="8148228" y="3208784"/>
            <a:ext cx="461628" cy="4192"/>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a:off x="2057400" y="609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2057400" y="990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2057400" y="1371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2057400" y="1752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2057400" y="2133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2057400" y="2514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2057400" y="2895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2057400" y="3276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2057400" y="3657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2057400" y="4038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2057400" y="4419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2057400" y="4800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2057400" y="5181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2057400" y="5562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2057400" y="5943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2057400" y="6324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flipH="1">
            <a:off x="4440115" y="5791202"/>
            <a:ext cx="3962400" cy="1"/>
          </a:xfrm>
          <a:prstGeom prst="straightConnector1">
            <a:avLst/>
          </a:prstGeom>
          <a:ln w="5715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4038600" y="6019800"/>
            <a:ext cx="5334000" cy="369332"/>
          </a:xfrm>
          <a:prstGeom prst="rect">
            <a:avLst/>
          </a:prstGeom>
          <a:noFill/>
        </p:spPr>
        <p:txBody>
          <a:bodyPr wrap="square" rtlCol="0">
            <a:spAutoFit/>
          </a:bodyPr>
          <a:lstStyle/>
          <a:p>
            <a:r>
              <a:rPr lang="en-US" dirty="0"/>
              <a:t>Desired direction we want the rocket to fly…</a:t>
            </a:r>
          </a:p>
        </p:txBody>
      </p:sp>
      <p:sp>
        <p:nvSpPr>
          <p:cNvPr id="35" name="TextBox 34"/>
          <p:cNvSpPr txBox="1"/>
          <p:nvPr/>
        </p:nvSpPr>
        <p:spPr>
          <a:xfrm>
            <a:off x="3059724" y="381001"/>
            <a:ext cx="1588477" cy="646331"/>
          </a:xfrm>
          <a:prstGeom prst="rect">
            <a:avLst/>
          </a:prstGeom>
          <a:noFill/>
        </p:spPr>
        <p:txBody>
          <a:bodyPr wrap="square" rtlCol="0">
            <a:spAutoFit/>
          </a:bodyPr>
          <a:lstStyle/>
          <a:p>
            <a:r>
              <a:rPr lang="en-US" dirty="0"/>
              <a:t>Direction of the airflow…</a:t>
            </a:r>
          </a:p>
        </p:txBody>
      </p:sp>
      <p:sp>
        <p:nvSpPr>
          <p:cNvPr id="3" name="Isosceles Triangle 2"/>
          <p:cNvSpPr/>
          <p:nvPr/>
        </p:nvSpPr>
        <p:spPr>
          <a:xfrm rot="16200000">
            <a:off x="3231890" y="2692710"/>
            <a:ext cx="529344" cy="1065820"/>
          </a:xfrm>
          <a:prstGeom prst="triangl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p:cNvSpPr txBox="1"/>
          <p:nvPr/>
        </p:nvSpPr>
        <p:spPr>
          <a:xfrm>
            <a:off x="6023993" y="1769514"/>
            <a:ext cx="720079" cy="523220"/>
          </a:xfrm>
          <a:prstGeom prst="rect">
            <a:avLst/>
          </a:prstGeom>
          <a:noFill/>
        </p:spPr>
        <p:txBody>
          <a:bodyPr wrap="square" rtlCol="0">
            <a:spAutoFit/>
          </a:bodyPr>
          <a:lstStyle/>
          <a:p>
            <a:r>
              <a:rPr lang="en-US" sz="2800" dirty="0"/>
              <a:t>CP</a:t>
            </a:r>
          </a:p>
        </p:txBody>
      </p:sp>
      <p:cxnSp>
        <p:nvCxnSpPr>
          <p:cNvPr id="32" name="Straight Arrow Connector 31"/>
          <p:cNvCxnSpPr/>
          <p:nvPr/>
        </p:nvCxnSpPr>
        <p:spPr>
          <a:xfrm flipH="1">
            <a:off x="6282530" y="2292735"/>
            <a:ext cx="8348" cy="524199"/>
          </a:xfrm>
          <a:prstGeom prst="straightConnector1">
            <a:avLst/>
          </a:prstGeom>
          <a:ln w="5715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a:off x="3467708" y="4419600"/>
            <a:ext cx="6048672" cy="523220"/>
          </a:xfrm>
          <a:prstGeom prst="rect">
            <a:avLst/>
          </a:prstGeom>
          <a:noFill/>
        </p:spPr>
        <p:txBody>
          <a:bodyPr wrap="square" rtlCol="0">
            <a:spAutoFit/>
          </a:bodyPr>
          <a:lstStyle/>
          <a:p>
            <a:r>
              <a:rPr lang="en-US" sz="2800" dirty="0"/>
              <a:t>And the stability decreases…</a:t>
            </a:r>
          </a:p>
        </p:txBody>
      </p:sp>
      <p:sp>
        <p:nvSpPr>
          <p:cNvPr id="37" name="TextBox 36"/>
          <p:cNvSpPr txBox="1"/>
          <p:nvPr/>
        </p:nvSpPr>
        <p:spPr>
          <a:xfrm>
            <a:off x="4907869" y="2960948"/>
            <a:ext cx="720079" cy="523220"/>
          </a:xfrm>
          <a:prstGeom prst="rect">
            <a:avLst/>
          </a:prstGeom>
          <a:noFill/>
        </p:spPr>
        <p:txBody>
          <a:bodyPr wrap="square" rtlCol="0">
            <a:spAutoFit/>
          </a:bodyPr>
          <a:lstStyle/>
          <a:p>
            <a:r>
              <a:rPr lang="en-US" sz="2800" dirty="0"/>
              <a:t>CG</a:t>
            </a:r>
          </a:p>
        </p:txBody>
      </p:sp>
      <p:sp>
        <p:nvSpPr>
          <p:cNvPr id="24" name="Right Triangle 23"/>
          <p:cNvSpPr/>
          <p:nvPr/>
        </p:nvSpPr>
        <p:spPr>
          <a:xfrm rot="16200000">
            <a:off x="4405473" y="2665521"/>
            <a:ext cx="303566" cy="287288"/>
          </a:xfrm>
          <a:prstGeom prst="rtTriangl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ight Triangle 35"/>
          <p:cNvSpPr/>
          <p:nvPr/>
        </p:nvSpPr>
        <p:spPr>
          <a:xfrm rot="10800000">
            <a:off x="4388278" y="3501008"/>
            <a:ext cx="303566" cy="287288"/>
          </a:xfrm>
          <a:prstGeom prst="rtTriangl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Slide Number Placeholder 24"/>
          <p:cNvSpPr>
            <a:spLocks noGrp="1"/>
          </p:cNvSpPr>
          <p:nvPr>
            <p:ph type="sldNum" sz="quarter" idx="12"/>
          </p:nvPr>
        </p:nvSpPr>
        <p:spPr/>
        <p:txBody>
          <a:bodyPr/>
          <a:lstStyle/>
          <a:p>
            <a:fld id="{083D6342-8226-4CFD-B95D-B1B67BDE0A20}" type="slidenum">
              <a:rPr lang="en-US" smtClean="0"/>
              <a:t>40</a:t>
            </a:fld>
            <a:endParaRPr lang="en-US"/>
          </a:p>
        </p:txBody>
      </p:sp>
      <p:sp>
        <p:nvSpPr>
          <p:cNvPr id="39" name="TextBox 38">
            <a:extLst>
              <a:ext uri="{FF2B5EF4-FFF2-40B4-BE49-F238E27FC236}">
                <a16:creationId xmlns:a16="http://schemas.microsoft.com/office/drawing/2014/main" id="{3C446A26-DBD5-4920-B401-9695E99505EF}"/>
              </a:ext>
            </a:extLst>
          </p:cNvPr>
          <p:cNvSpPr txBox="1"/>
          <p:nvPr/>
        </p:nvSpPr>
        <p:spPr>
          <a:xfrm>
            <a:off x="4943872" y="440669"/>
            <a:ext cx="6264695" cy="954107"/>
          </a:xfrm>
          <a:prstGeom prst="rect">
            <a:avLst/>
          </a:prstGeom>
          <a:noFill/>
        </p:spPr>
        <p:txBody>
          <a:bodyPr wrap="square" rtlCol="0">
            <a:spAutoFit/>
          </a:bodyPr>
          <a:lstStyle/>
          <a:p>
            <a:r>
              <a:rPr lang="en-US" sz="2800" dirty="0"/>
              <a:t>What happens if we add fins towards the front of the rocket?</a:t>
            </a:r>
          </a:p>
        </p:txBody>
      </p:sp>
    </p:spTree>
    <p:extLst>
      <p:ext uri="{BB962C8B-B14F-4D97-AF65-F5344CB8AC3E}">
        <p14:creationId xmlns:p14="http://schemas.microsoft.com/office/powerpoint/2010/main" val="67466155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eeform 3"/>
          <p:cNvSpPr/>
          <p:nvPr/>
        </p:nvSpPr>
        <p:spPr>
          <a:xfrm>
            <a:off x="3337302" y="908721"/>
            <a:ext cx="3525864" cy="4633993"/>
          </a:xfrm>
          <a:custGeom>
            <a:avLst/>
            <a:gdLst>
              <a:gd name="connsiteX0" fmla="*/ 0 w 3525864"/>
              <a:gd name="connsiteY0" fmla="*/ 4633993 h 4633993"/>
              <a:gd name="connsiteX1" fmla="*/ 402956 w 3525864"/>
              <a:gd name="connsiteY1" fmla="*/ 3076413 h 4633993"/>
              <a:gd name="connsiteX2" fmla="*/ 1170122 w 3525864"/>
              <a:gd name="connsiteY2" fmla="*/ 1782305 h 4633993"/>
              <a:gd name="connsiteX3" fmla="*/ 2216257 w 3525864"/>
              <a:gd name="connsiteY3" fmla="*/ 720671 h 4633993"/>
              <a:gd name="connsiteX4" fmla="*/ 3525864 w 3525864"/>
              <a:gd name="connsiteY4" fmla="*/ 0 h 46339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25864" h="4633993">
                <a:moveTo>
                  <a:pt x="0" y="4633993"/>
                </a:moveTo>
                <a:cubicBezTo>
                  <a:pt x="103968" y="4092843"/>
                  <a:pt x="207936" y="3551694"/>
                  <a:pt x="402956" y="3076413"/>
                </a:cubicBezTo>
                <a:cubicBezTo>
                  <a:pt x="597976" y="2601132"/>
                  <a:pt x="867905" y="2174929"/>
                  <a:pt x="1170122" y="1782305"/>
                </a:cubicBezTo>
                <a:cubicBezTo>
                  <a:pt x="1472339" y="1389681"/>
                  <a:pt x="1823633" y="1017722"/>
                  <a:pt x="2216257" y="720671"/>
                </a:cubicBezTo>
                <a:cubicBezTo>
                  <a:pt x="2608881" y="423620"/>
                  <a:pt x="3067372" y="211810"/>
                  <a:pt x="3525864" y="0"/>
                </a:cubicBezTo>
              </a:path>
            </a:pathLst>
          </a:cu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reeform 4"/>
          <p:cNvSpPr/>
          <p:nvPr/>
        </p:nvSpPr>
        <p:spPr>
          <a:xfrm>
            <a:off x="3345051" y="2564904"/>
            <a:ext cx="3564610" cy="2944678"/>
          </a:xfrm>
          <a:custGeom>
            <a:avLst/>
            <a:gdLst>
              <a:gd name="connsiteX0" fmla="*/ 0 w 3564610"/>
              <a:gd name="connsiteY0" fmla="*/ 2944678 h 2944678"/>
              <a:gd name="connsiteX1" fmla="*/ 240224 w 3564610"/>
              <a:gd name="connsiteY1" fmla="*/ 2115518 h 2944678"/>
              <a:gd name="connsiteX2" fmla="*/ 705173 w 3564610"/>
              <a:gd name="connsiteY2" fmla="*/ 1309606 h 2944678"/>
              <a:gd name="connsiteX3" fmla="*/ 1464590 w 3564610"/>
              <a:gd name="connsiteY3" fmla="*/ 674176 h 2944678"/>
              <a:gd name="connsiteX4" fmla="*/ 2409986 w 3564610"/>
              <a:gd name="connsiteY4" fmla="*/ 216976 h 2944678"/>
              <a:gd name="connsiteX5" fmla="*/ 3564610 w 3564610"/>
              <a:gd name="connsiteY5" fmla="*/ 0 h 29446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64610" h="2944678">
                <a:moveTo>
                  <a:pt x="0" y="2944678"/>
                </a:moveTo>
                <a:cubicBezTo>
                  <a:pt x="61347" y="2666354"/>
                  <a:pt x="122695" y="2388030"/>
                  <a:pt x="240224" y="2115518"/>
                </a:cubicBezTo>
                <a:cubicBezTo>
                  <a:pt x="357753" y="1843006"/>
                  <a:pt x="501112" y="1549830"/>
                  <a:pt x="705173" y="1309606"/>
                </a:cubicBezTo>
                <a:cubicBezTo>
                  <a:pt x="909234" y="1069382"/>
                  <a:pt x="1180455" y="856281"/>
                  <a:pt x="1464590" y="674176"/>
                </a:cubicBezTo>
                <a:cubicBezTo>
                  <a:pt x="1748725" y="492071"/>
                  <a:pt x="2059983" y="329339"/>
                  <a:pt x="2409986" y="216976"/>
                </a:cubicBezTo>
                <a:cubicBezTo>
                  <a:pt x="2759989" y="104613"/>
                  <a:pt x="3162299" y="52306"/>
                  <a:pt x="3564610" y="0"/>
                </a:cubicBez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Connector 6"/>
          <p:cNvCxnSpPr/>
          <p:nvPr/>
        </p:nvCxnSpPr>
        <p:spPr>
          <a:xfrm>
            <a:off x="2279576" y="5517233"/>
            <a:ext cx="7452828" cy="5647"/>
          </a:xfrm>
          <a:prstGeom prst="line">
            <a:avLst/>
          </a:prstGeom>
          <a:ln w="38100">
            <a:prstDash val="sysDash"/>
          </a:ln>
        </p:spPr>
        <p:style>
          <a:lnRef idx="1">
            <a:schemeClr val="accent1"/>
          </a:lnRef>
          <a:fillRef idx="0">
            <a:schemeClr val="accent1"/>
          </a:fillRef>
          <a:effectRef idx="0">
            <a:schemeClr val="accent1"/>
          </a:effectRef>
          <a:fontRef idx="minor">
            <a:schemeClr val="tx1"/>
          </a:fontRef>
        </p:style>
      </p:cxnSp>
      <p:sp>
        <p:nvSpPr>
          <p:cNvPr id="8" name="Left Arrow 7"/>
          <p:cNvSpPr/>
          <p:nvPr/>
        </p:nvSpPr>
        <p:spPr>
          <a:xfrm>
            <a:off x="6312024" y="4041068"/>
            <a:ext cx="2016224" cy="612068"/>
          </a:xfrm>
          <a:prstGeom prst="lef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6922549" y="4162436"/>
            <a:ext cx="1656184" cy="369332"/>
          </a:xfrm>
          <a:prstGeom prst="rect">
            <a:avLst/>
          </a:prstGeom>
          <a:noFill/>
        </p:spPr>
        <p:txBody>
          <a:bodyPr wrap="square" rtlCol="0">
            <a:spAutoFit/>
          </a:bodyPr>
          <a:lstStyle/>
          <a:p>
            <a:r>
              <a:rPr lang="en-US" dirty="0"/>
              <a:t>Wind</a:t>
            </a:r>
          </a:p>
        </p:txBody>
      </p:sp>
      <p:grpSp>
        <p:nvGrpSpPr>
          <p:cNvPr id="18" name="Group 17"/>
          <p:cNvGrpSpPr/>
          <p:nvPr/>
        </p:nvGrpSpPr>
        <p:grpSpPr>
          <a:xfrm rot="4396300">
            <a:off x="7238907" y="251203"/>
            <a:ext cx="252028" cy="972108"/>
            <a:chOff x="7092280" y="1412776"/>
            <a:chExt cx="252028" cy="972108"/>
          </a:xfrm>
        </p:grpSpPr>
        <p:sp>
          <p:nvSpPr>
            <p:cNvPr id="10" name="Rectangle 9"/>
            <p:cNvSpPr/>
            <p:nvPr/>
          </p:nvSpPr>
          <p:spPr>
            <a:xfrm>
              <a:off x="7164288" y="1592796"/>
              <a:ext cx="108012" cy="7920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Isosceles Triangle 10"/>
            <p:cNvSpPr/>
            <p:nvPr/>
          </p:nvSpPr>
          <p:spPr>
            <a:xfrm>
              <a:off x="7164288" y="1412776"/>
              <a:ext cx="108012" cy="18002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272300" y="2240868"/>
              <a:ext cx="72008" cy="144016"/>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092280" y="2240868"/>
              <a:ext cx="72008" cy="144016"/>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9" name="Group 18"/>
          <p:cNvGrpSpPr/>
          <p:nvPr/>
        </p:nvGrpSpPr>
        <p:grpSpPr>
          <a:xfrm rot="5098327">
            <a:off x="7263613" y="2030677"/>
            <a:ext cx="396044" cy="972108"/>
            <a:chOff x="7812360" y="1451730"/>
            <a:chExt cx="396044" cy="972108"/>
          </a:xfrm>
        </p:grpSpPr>
        <p:sp>
          <p:nvSpPr>
            <p:cNvPr id="14" name="Rectangle 13"/>
            <p:cNvSpPr/>
            <p:nvPr/>
          </p:nvSpPr>
          <p:spPr>
            <a:xfrm>
              <a:off x="7956376" y="1631750"/>
              <a:ext cx="108012" cy="7920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Isosceles Triangle 14"/>
            <p:cNvSpPr/>
            <p:nvPr/>
          </p:nvSpPr>
          <p:spPr>
            <a:xfrm>
              <a:off x="7956376" y="1451730"/>
              <a:ext cx="108012" cy="18002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8064388" y="2279822"/>
              <a:ext cx="144016" cy="144016"/>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7812360" y="2279822"/>
              <a:ext cx="144016" cy="144016"/>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0" name="TextBox 19"/>
          <p:cNvSpPr txBox="1"/>
          <p:nvPr/>
        </p:nvSpPr>
        <p:spPr>
          <a:xfrm>
            <a:off x="2099556" y="548681"/>
            <a:ext cx="3168352" cy="646331"/>
          </a:xfrm>
          <a:prstGeom prst="rect">
            <a:avLst/>
          </a:prstGeom>
          <a:noFill/>
        </p:spPr>
        <p:txBody>
          <a:bodyPr wrap="square" rtlCol="0">
            <a:spAutoFit/>
          </a:bodyPr>
          <a:lstStyle/>
          <a:p>
            <a:r>
              <a:rPr lang="en-US" sz="3600" dirty="0"/>
              <a:t>Wind Sensitivity</a:t>
            </a:r>
          </a:p>
        </p:txBody>
      </p:sp>
      <p:sp>
        <p:nvSpPr>
          <p:cNvPr id="21" name="TextBox 20"/>
          <p:cNvSpPr txBox="1"/>
          <p:nvPr/>
        </p:nvSpPr>
        <p:spPr>
          <a:xfrm>
            <a:off x="7950552" y="897448"/>
            <a:ext cx="1709844" cy="646331"/>
          </a:xfrm>
          <a:prstGeom prst="rect">
            <a:avLst/>
          </a:prstGeom>
          <a:noFill/>
        </p:spPr>
        <p:txBody>
          <a:bodyPr wrap="square" rtlCol="0">
            <a:spAutoFit/>
          </a:bodyPr>
          <a:lstStyle/>
          <a:p>
            <a:r>
              <a:rPr lang="en-US" dirty="0"/>
              <a:t>Moderate Stability</a:t>
            </a:r>
          </a:p>
        </p:txBody>
      </p:sp>
      <p:sp>
        <p:nvSpPr>
          <p:cNvPr id="22" name="TextBox 21"/>
          <p:cNvSpPr txBox="1"/>
          <p:nvPr/>
        </p:nvSpPr>
        <p:spPr>
          <a:xfrm>
            <a:off x="7950552" y="2839292"/>
            <a:ext cx="1709844" cy="369332"/>
          </a:xfrm>
          <a:prstGeom prst="rect">
            <a:avLst/>
          </a:prstGeom>
          <a:noFill/>
        </p:spPr>
        <p:txBody>
          <a:bodyPr wrap="square" rtlCol="0">
            <a:spAutoFit/>
          </a:bodyPr>
          <a:lstStyle/>
          <a:p>
            <a:r>
              <a:rPr lang="en-US" dirty="0"/>
              <a:t>High Stability</a:t>
            </a:r>
          </a:p>
        </p:txBody>
      </p:sp>
      <p:sp>
        <p:nvSpPr>
          <p:cNvPr id="2" name="TextBox 1"/>
          <p:cNvSpPr txBox="1"/>
          <p:nvPr/>
        </p:nvSpPr>
        <p:spPr>
          <a:xfrm>
            <a:off x="1919536" y="5589241"/>
            <a:ext cx="8460940" cy="830997"/>
          </a:xfrm>
          <a:prstGeom prst="rect">
            <a:avLst/>
          </a:prstGeom>
          <a:noFill/>
        </p:spPr>
        <p:txBody>
          <a:bodyPr wrap="square" rtlCol="0">
            <a:spAutoFit/>
          </a:bodyPr>
          <a:lstStyle/>
          <a:p>
            <a:r>
              <a:rPr lang="en-US" sz="2400" dirty="0"/>
              <a:t>A rocket with higher stability will tend to “weather-cock” more than a rocket with less stability.</a:t>
            </a:r>
          </a:p>
        </p:txBody>
      </p:sp>
      <p:sp>
        <p:nvSpPr>
          <p:cNvPr id="3" name="Slide Number Placeholder 2"/>
          <p:cNvSpPr>
            <a:spLocks noGrp="1"/>
          </p:cNvSpPr>
          <p:nvPr>
            <p:ph type="sldNum" sz="quarter" idx="12"/>
          </p:nvPr>
        </p:nvSpPr>
        <p:spPr/>
        <p:txBody>
          <a:bodyPr/>
          <a:lstStyle/>
          <a:p>
            <a:fld id="{083D6342-8226-4CFD-B95D-B1B67BDE0A20}" type="slidenum">
              <a:rPr lang="en-US" smtClean="0"/>
              <a:t>41</a:t>
            </a:fld>
            <a:endParaRPr lang="en-US"/>
          </a:p>
        </p:txBody>
      </p:sp>
    </p:spTree>
    <p:extLst>
      <p:ext uri="{BB962C8B-B14F-4D97-AF65-F5344CB8AC3E}">
        <p14:creationId xmlns:p14="http://schemas.microsoft.com/office/powerpoint/2010/main" val="417727673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387588" y="692696"/>
            <a:ext cx="7668852" cy="523220"/>
          </a:xfrm>
          <a:prstGeom prst="rect">
            <a:avLst/>
          </a:prstGeom>
          <a:noFill/>
        </p:spPr>
        <p:txBody>
          <a:bodyPr wrap="square" rtlCol="0">
            <a:spAutoFit/>
          </a:bodyPr>
          <a:lstStyle/>
          <a:p>
            <a:r>
              <a:rPr lang="en-US" sz="2800" dirty="0"/>
              <a:t>Is it possible for a finless rocket to be stable?</a:t>
            </a:r>
          </a:p>
        </p:txBody>
      </p:sp>
      <p:sp>
        <p:nvSpPr>
          <p:cNvPr id="3" name="TextBox 2"/>
          <p:cNvSpPr txBox="1"/>
          <p:nvPr/>
        </p:nvSpPr>
        <p:spPr>
          <a:xfrm>
            <a:off x="2387588" y="1393613"/>
            <a:ext cx="7668852" cy="954107"/>
          </a:xfrm>
          <a:prstGeom prst="rect">
            <a:avLst/>
          </a:prstGeom>
          <a:noFill/>
        </p:spPr>
        <p:txBody>
          <a:bodyPr wrap="square" rtlCol="0">
            <a:spAutoFit/>
          </a:bodyPr>
          <a:lstStyle/>
          <a:p>
            <a:r>
              <a:rPr lang="en-US" sz="2800" dirty="0"/>
              <a:t>What do we need to think about to answer this question?</a:t>
            </a:r>
          </a:p>
        </p:txBody>
      </p:sp>
      <p:sp>
        <p:nvSpPr>
          <p:cNvPr id="4" name="TextBox 3"/>
          <p:cNvSpPr txBox="1"/>
          <p:nvPr/>
        </p:nvSpPr>
        <p:spPr>
          <a:xfrm>
            <a:off x="3251684" y="2483314"/>
            <a:ext cx="5411432" cy="523220"/>
          </a:xfrm>
          <a:prstGeom prst="rect">
            <a:avLst/>
          </a:prstGeom>
          <a:noFill/>
        </p:spPr>
        <p:txBody>
          <a:bodyPr wrap="square" rtlCol="0">
            <a:spAutoFit/>
          </a:bodyPr>
          <a:lstStyle/>
          <a:p>
            <a:r>
              <a:rPr lang="en-US" sz="2800" dirty="0"/>
              <a:t>1.  Center of Pressure  (CP)</a:t>
            </a:r>
          </a:p>
        </p:txBody>
      </p:sp>
      <p:sp>
        <p:nvSpPr>
          <p:cNvPr id="5" name="TextBox 4"/>
          <p:cNvSpPr txBox="1"/>
          <p:nvPr/>
        </p:nvSpPr>
        <p:spPr>
          <a:xfrm>
            <a:off x="3251684" y="2977788"/>
            <a:ext cx="5411432" cy="523220"/>
          </a:xfrm>
          <a:prstGeom prst="rect">
            <a:avLst/>
          </a:prstGeom>
          <a:noFill/>
        </p:spPr>
        <p:txBody>
          <a:bodyPr wrap="square" rtlCol="0">
            <a:spAutoFit/>
          </a:bodyPr>
          <a:lstStyle/>
          <a:p>
            <a:r>
              <a:rPr lang="en-US" sz="2800" dirty="0"/>
              <a:t>2.  Center of Gravity  (CG)</a:t>
            </a:r>
          </a:p>
        </p:txBody>
      </p:sp>
      <p:sp>
        <p:nvSpPr>
          <p:cNvPr id="6" name="TextBox 5"/>
          <p:cNvSpPr txBox="1"/>
          <p:nvPr/>
        </p:nvSpPr>
        <p:spPr>
          <a:xfrm>
            <a:off x="2387588" y="3717032"/>
            <a:ext cx="7668852" cy="523220"/>
          </a:xfrm>
          <a:prstGeom prst="rect">
            <a:avLst/>
          </a:prstGeom>
          <a:noFill/>
        </p:spPr>
        <p:txBody>
          <a:bodyPr wrap="square" rtlCol="0">
            <a:spAutoFit/>
          </a:bodyPr>
          <a:lstStyle/>
          <a:p>
            <a:r>
              <a:rPr lang="en-US" sz="2800" dirty="0"/>
              <a:t>What is the key relationship between CP and CG?</a:t>
            </a:r>
          </a:p>
        </p:txBody>
      </p:sp>
      <p:grpSp>
        <p:nvGrpSpPr>
          <p:cNvPr id="11" name="Group 10"/>
          <p:cNvGrpSpPr/>
          <p:nvPr/>
        </p:nvGrpSpPr>
        <p:grpSpPr>
          <a:xfrm>
            <a:off x="2891644" y="4941168"/>
            <a:ext cx="5712050" cy="652718"/>
            <a:chOff x="1367644" y="4941168"/>
            <a:chExt cx="5712050" cy="652718"/>
          </a:xfrm>
        </p:grpSpPr>
        <p:sp>
          <p:nvSpPr>
            <p:cNvPr id="7" name="Rectangle 6"/>
            <p:cNvSpPr/>
            <p:nvPr/>
          </p:nvSpPr>
          <p:spPr>
            <a:xfrm>
              <a:off x="2316334" y="4941168"/>
              <a:ext cx="4763360" cy="612068"/>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lowchart: Delay 7"/>
            <p:cNvSpPr/>
            <p:nvPr/>
          </p:nvSpPr>
          <p:spPr>
            <a:xfrm rot="10800000">
              <a:off x="1367644" y="4941168"/>
              <a:ext cx="936104" cy="612068"/>
            </a:xfrm>
            <a:prstGeom prst="flowChartDelay">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lowchart: Or 8"/>
            <p:cNvSpPr/>
            <p:nvPr/>
          </p:nvSpPr>
          <p:spPr>
            <a:xfrm>
              <a:off x="3635896" y="5085184"/>
              <a:ext cx="360040" cy="324036"/>
            </a:xfrm>
            <a:prstGeom prst="flowChartOr">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3995936" y="5224554"/>
              <a:ext cx="702078" cy="369332"/>
            </a:xfrm>
            <a:prstGeom prst="rect">
              <a:avLst/>
            </a:prstGeom>
            <a:noFill/>
            <a:ln>
              <a:noFill/>
            </a:ln>
          </p:spPr>
          <p:txBody>
            <a:bodyPr wrap="square" rtlCol="0">
              <a:spAutoFit/>
            </a:bodyPr>
            <a:lstStyle/>
            <a:p>
              <a:r>
                <a:rPr lang="en-US" dirty="0"/>
                <a:t>CP</a:t>
              </a:r>
            </a:p>
          </p:txBody>
        </p:sp>
      </p:grpSp>
      <p:grpSp>
        <p:nvGrpSpPr>
          <p:cNvPr id="14" name="Group 13"/>
          <p:cNvGrpSpPr/>
          <p:nvPr/>
        </p:nvGrpSpPr>
        <p:grpSpPr>
          <a:xfrm>
            <a:off x="4007768" y="5085184"/>
            <a:ext cx="972108" cy="468052"/>
            <a:chOff x="2483768" y="5085184"/>
            <a:chExt cx="972108" cy="468052"/>
          </a:xfrm>
        </p:grpSpPr>
        <p:sp>
          <p:nvSpPr>
            <p:cNvPr id="12" name="Flowchart: Or 11"/>
            <p:cNvSpPr/>
            <p:nvPr/>
          </p:nvSpPr>
          <p:spPr>
            <a:xfrm>
              <a:off x="2483768" y="5085184"/>
              <a:ext cx="360040" cy="324036"/>
            </a:xfrm>
            <a:prstGeom prst="flowChartOr">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2843808" y="5183904"/>
              <a:ext cx="612068" cy="369332"/>
            </a:xfrm>
            <a:prstGeom prst="rect">
              <a:avLst/>
            </a:prstGeom>
            <a:noFill/>
          </p:spPr>
          <p:txBody>
            <a:bodyPr wrap="square" rtlCol="0">
              <a:spAutoFit/>
            </a:bodyPr>
            <a:lstStyle/>
            <a:p>
              <a:r>
                <a:rPr lang="en-US" dirty="0"/>
                <a:t>CG</a:t>
              </a:r>
            </a:p>
          </p:txBody>
        </p:sp>
      </p:grpSp>
      <p:sp>
        <p:nvSpPr>
          <p:cNvPr id="15" name="Slide Number Placeholder 14"/>
          <p:cNvSpPr>
            <a:spLocks noGrp="1"/>
          </p:cNvSpPr>
          <p:nvPr>
            <p:ph type="sldNum" sz="quarter" idx="12"/>
          </p:nvPr>
        </p:nvSpPr>
        <p:spPr/>
        <p:txBody>
          <a:bodyPr/>
          <a:lstStyle/>
          <a:p>
            <a:fld id="{083D6342-8226-4CFD-B95D-B1B67BDE0A20}" type="slidenum">
              <a:rPr lang="en-US" smtClean="0"/>
              <a:t>42</a:t>
            </a:fld>
            <a:endParaRPr lang="en-US"/>
          </a:p>
        </p:txBody>
      </p:sp>
    </p:spTree>
    <p:extLst>
      <p:ext uri="{BB962C8B-B14F-4D97-AF65-F5344CB8AC3E}">
        <p14:creationId xmlns:p14="http://schemas.microsoft.com/office/powerpoint/2010/main" val="22048998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2" fill="hold" nodeType="clickEffect">
                                  <p:stCondLst>
                                    <p:cond delay="0"/>
                                  </p:stCondLst>
                                  <p:childTnLst>
                                    <p:set>
                                      <p:cBhvr>
                                        <p:cTn id="26" dur="1" fill="hold">
                                          <p:stCondLst>
                                            <p:cond delay="0"/>
                                          </p:stCondLst>
                                        </p:cTn>
                                        <p:tgtEl>
                                          <p:spTgt spid="11"/>
                                        </p:tgtEl>
                                        <p:attrNameLst>
                                          <p:attrName>style.visibility</p:attrName>
                                        </p:attrNameLst>
                                      </p:cBhvr>
                                      <p:to>
                                        <p:strVal val="visible"/>
                                      </p:to>
                                    </p:set>
                                    <p:anim calcmode="lin" valueType="num">
                                      <p:cBhvr additive="base">
                                        <p:cTn id="27" dur="500" fill="hold"/>
                                        <p:tgtEl>
                                          <p:spTgt spid="11"/>
                                        </p:tgtEl>
                                        <p:attrNameLst>
                                          <p:attrName>ppt_x</p:attrName>
                                        </p:attrNameLst>
                                      </p:cBhvr>
                                      <p:tavLst>
                                        <p:tav tm="0">
                                          <p:val>
                                            <p:strVal val="1+#ppt_w/2"/>
                                          </p:val>
                                        </p:tav>
                                        <p:tav tm="100000">
                                          <p:val>
                                            <p:strVal val="#ppt_x"/>
                                          </p:val>
                                        </p:tav>
                                      </p:tavLst>
                                    </p:anim>
                                    <p:anim calcmode="lin" valueType="num">
                                      <p:cBhvr additive="base">
                                        <p:cTn id="28" dur="500" fill="hold"/>
                                        <p:tgtEl>
                                          <p:spTgt spid="11"/>
                                        </p:tgtEl>
                                        <p:attrNameLst>
                                          <p:attrName>ppt_y</p:attrName>
                                        </p:attrNameLst>
                                      </p:cBhvr>
                                      <p:tavLst>
                                        <p:tav tm="0">
                                          <p:val>
                                            <p:strVal val="#ppt_y"/>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14"/>
                                        </p:tgtEl>
                                        <p:attrNameLst>
                                          <p:attrName>style.visibility</p:attrName>
                                        </p:attrNameLst>
                                      </p:cBhvr>
                                      <p:to>
                                        <p:strVal val="visible"/>
                                      </p:to>
                                    </p:set>
                                    <p:animEffect transition="in" filter="fade">
                                      <p:cBhvr>
                                        <p:cTn id="3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981200" y="274638"/>
            <a:ext cx="8229600" cy="598078"/>
          </a:xfrm>
        </p:spPr>
        <p:txBody>
          <a:bodyPr>
            <a:normAutofit/>
          </a:bodyPr>
          <a:lstStyle/>
          <a:p>
            <a:r>
              <a:rPr lang="en-US" sz="3200" dirty="0"/>
              <a:t>Finless Rocket Experiment</a:t>
            </a:r>
          </a:p>
        </p:txBody>
      </p:sp>
      <p:sp>
        <p:nvSpPr>
          <p:cNvPr id="4" name="Content Placeholder 3"/>
          <p:cNvSpPr>
            <a:spLocks noGrp="1"/>
          </p:cNvSpPr>
          <p:nvPr>
            <p:ph idx="1"/>
          </p:nvPr>
        </p:nvSpPr>
        <p:spPr>
          <a:xfrm>
            <a:off x="1127448" y="1196753"/>
            <a:ext cx="9937104" cy="4929411"/>
          </a:xfrm>
        </p:spPr>
        <p:txBody>
          <a:bodyPr>
            <a:normAutofit fontScale="92500" lnSpcReduction="20000"/>
          </a:bodyPr>
          <a:lstStyle/>
          <a:p>
            <a:pPr>
              <a:lnSpc>
                <a:spcPct val="110000"/>
              </a:lnSpc>
              <a:spcBef>
                <a:spcPts val="1200"/>
              </a:spcBef>
            </a:pPr>
            <a:r>
              <a:rPr lang="en-US" dirty="0"/>
              <a:t>The rocket flew “stable” for a couple of seconds</a:t>
            </a:r>
          </a:p>
          <a:p>
            <a:pPr lvl="1">
              <a:lnSpc>
                <a:spcPct val="110000"/>
              </a:lnSpc>
              <a:spcBef>
                <a:spcPts val="1200"/>
              </a:spcBef>
            </a:pPr>
            <a:r>
              <a:rPr lang="en-US" sz="2400" dirty="0"/>
              <a:t>It takes time of overcome the inertia</a:t>
            </a:r>
          </a:p>
          <a:p>
            <a:pPr lvl="1">
              <a:lnSpc>
                <a:spcPct val="110000"/>
              </a:lnSpc>
              <a:spcBef>
                <a:spcPts val="1200"/>
              </a:spcBef>
            </a:pPr>
            <a:r>
              <a:rPr lang="en-US" sz="2400" dirty="0"/>
              <a:t>The rocket must gain speed to build up adverse nose lift</a:t>
            </a:r>
          </a:p>
          <a:p>
            <a:pPr>
              <a:lnSpc>
                <a:spcPct val="110000"/>
              </a:lnSpc>
              <a:spcBef>
                <a:spcPts val="1200"/>
              </a:spcBef>
            </a:pPr>
            <a:r>
              <a:rPr lang="en-US" dirty="0"/>
              <a:t>Once it started to diverge, it deviated from stable flight very quickly</a:t>
            </a:r>
          </a:p>
          <a:p>
            <a:pPr>
              <a:lnSpc>
                <a:spcPct val="110000"/>
              </a:lnSpc>
              <a:spcBef>
                <a:spcPts val="1200"/>
              </a:spcBef>
            </a:pPr>
            <a:r>
              <a:rPr lang="en-US" dirty="0"/>
              <a:t>Unstable flight during coasting isn’t quite so drastic because the rocket isn’t being pushed</a:t>
            </a:r>
          </a:p>
          <a:p>
            <a:pPr lvl="1">
              <a:lnSpc>
                <a:spcPct val="110000"/>
              </a:lnSpc>
              <a:spcBef>
                <a:spcPts val="1200"/>
              </a:spcBef>
            </a:pPr>
            <a:r>
              <a:rPr lang="en-US" sz="2400" dirty="0"/>
              <a:t>The rocket tends to tumble rather than fly here and there…</a:t>
            </a:r>
          </a:p>
          <a:p>
            <a:pPr lvl="1">
              <a:lnSpc>
                <a:spcPct val="110000"/>
              </a:lnSpc>
              <a:spcBef>
                <a:spcPts val="1200"/>
              </a:spcBef>
            </a:pPr>
            <a:r>
              <a:rPr lang="en-US" sz="2400" dirty="0"/>
              <a:t>Drag is high due to high angle of attack</a:t>
            </a:r>
          </a:p>
          <a:p>
            <a:pPr lvl="1">
              <a:lnSpc>
                <a:spcPct val="110000"/>
              </a:lnSpc>
              <a:spcBef>
                <a:spcPts val="1200"/>
              </a:spcBef>
            </a:pPr>
            <a:r>
              <a:rPr lang="en-US" sz="2400" dirty="0"/>
              <a:t>Trajectory tends to “smooth out“ due to the lack of a thrusting force  </a:t>
            </a:r>
          </a:p>
        </p:txBody>
      </p:sp>
      <p:sp>
        <p:nvSpPr>
          <p:cNvPr id="2" name="Slide Number Placeholder 1"/>
          <p:cNvSpPr>
            <a:spLocks noGrp="1"/>
          </p:cNvSpPr>
          <p:nvPr>
            <p:ph type="sldNum" sz="quarter" idx="12"/>
          </p:nvPr>
        </p:nvSpPr>
        <p:spPr/>
        <p:txBody>
          <a:bodyPr/>
          <a:lstStyle/>
          <a:p>
            <a:fld id="{083D6342-8226-4CFD-B95D-B1B67BDE0A20}" type="slidenum">
              <a:rPr lang="en-US" smtClean="0"/>
              <a:t>43</a:t>
            </a:fld>
            <a:endParaRPr lang="en-US"/>
          </a:p>
        </p:txBody>
      </p:sp>
    </p:spTree>
    <p:extLst>
      <p:ext uri="{BB962C8B-B14F-4D97-AF65-F5344CB8AC3E}">
        <p14:creationId xmlns:p14="http://schemas.microsoft.com/office/powerpoint/2010/main" val="359483229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83D6342-8226-4CFD-B95D-B1B67BDE0A20}" type="slidenum">
              <a:rPr lang="en-US" smtClean="0"/>
              <a:t>44</a:t>
            </a:fld>
            <a:endParaRPr lang="en-US"/>
          </a:p>
        </p:txBody>
      </p:sp>
      <p:sp>
        <p:nvSpPr>
          <p:cNvPr id="3" name="TextBox 2"/>
          <p:cNvSpPr txBox="1"/>
          <p:nvPr/>
        </p:nvSpPr>
        <p:spPr>
          <a:xfrm>
            <a:off x="1451484" y="1520788"/>
            <a:ext cx="9397044" cy="2308324"/>
          </a:xfrm>
          <a:prstGeom prst="rect">
            <a:avLst/>
          </a:prstGeom>
          <a:noFill/>
        </p:spPr>
        <p:txBody>
          <a:bodyPr wrap="square" rtlCol="0">
            <a:spAutoFit/>
          </a:bodyPr>
          <a:lstStyle/>
          <a:p>
            <a:pPr algn="ctr"/>
            <a:r>
              <a:rPr lang="en-US" sz="3600" dirty="0"/>
              <a:t>Calculating the Theoretical Location of the</a:t>
            </a:r>
          </a:p>
          <a:p>
            <a:pPr algn="ctr"/>
            <a:r>
              <a:rPr lang="en-US" sz="3600" dirty="0"/>
              <a:t> Center of Gravity</a:t>
            </a:r>
          </a:p>
          <a:p>
            <a:pPr algn="ctr"/>
            <a:r>
              <a:rPr lang="en-US" sz="3600" dirty="0"/>
              <a:t>and</a:t>
            </a:r>
          </a:p>
          <a:p>
            <a:pPr algn="ctr"/>
            <a:r>
              <a:rPr lang="en-US" sz="3600" dirty="0"/>
              <a:t>Center of Pressure</a:t>
            </a:r>
          </a:p>
        </p:txBody>
      </p:sp>
    </p:spTree>
    <p:extLst>
      <p:ext uri="{BB962C8B-B14F-4D97-AF65-F5344CB8AC3E}">
        <p14:creationId xmlns:p14="http://schemas.microsoft.com/office/powerpoint/2010/main" val="395286385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152636"/>
            <a:ext cx="8229600" cy="612068"/>
          </a:xfrm>
        </p:spPr>
        <p:txBody>
          <a:bodyPr>
            <a:normAutofit/>
          </a:bodyPr>
          <a:lstStyle/>
          <a:p>
            <a:r>
              <a:rPr lang="en-US" sz="3200" dirty="0">
                <a:solidFill>
                  <a:srgbClr val="FF0000"/>
                </a:solidFill>
              </a:rPr>
              <a:t>Center of Gravity</a:t>
            </a:r>
          </a:p>
        </p:txBody>
      </p:sp>
      <p:sp>
        <p:nvSpPr>
          <p:cNvPr id="3" name="Content Placeholder 2"/>
          <p:cNvSpPr>
            <a:spLocks noGrp="1"/>
          </p:cNvSpPr>
          <p:nvPr>
            <p:ph idx="1"/>
          </p:nvPr>
        </p:nvSpPr>
        <p:spPr>
          <a:xfrm>
            <a:off x="1981200" y="980731"/>
            <a:ext cx="8229600" cy="666075"/>
          </a:xfrm>
        </p:spPr>
        <p:txBody>
          <a:bodyPr>
            <a:normAutofit fontScale="92500"/>
          </a:bodyPr>
          <a:lstStyle/>
          <a:p>
            <a:r>
              <a:rPr lang="en-US" dirty="0"/>
              <a:t>The physical balancing point of the gravity forces </a:t>
            </a:r>
          </a:p>
        </p:txBody>
      </p:sp>
      <p:grpSp>
        <p:nvGrpSpPr>
          <p:cNvPr id="14" name="Group 13"/>
          <p:cNvGrpSpPr/>
          <p:nvPr/>
        </p:nvGrpSpPr>
        <p:grpSpPr>
          <a:xfrm>
            <a:off x="2423591" y="2528901"/>
            <a:ext cx="1548172" cy="1116124"/>
            <a:chOff x="719571" y="2672916"/>
            <a:chExt cx="1548172" cy="1116124"/>
          </a:xfrm>
        </p:grpSpPr>
        <p:sp>
          <p:nvSpPr>
            <p:cNvPr id="5" name="Isosceles Triangle 4"/>
            <p:cNvSpPr/>
            <p:nvPr/>
          </p:nvSpPr>
          <p:spPr>
            <a:xfrm rot="16200000">
              <a:off x="1241629" y="2150858"/>
              <a:ext cx="504056" cy="1548172"/>
            </a:xfrm>
            <a:prstGeom prst="triangl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Arrow Connector 7"/>
            <p:cNvCxnSpPr/>
            <p:nvPr/>
          </p:nvCxnSpPr>
          <p:spPr>
            <a:xfrm>
              <a:off x="1907704" y="2960947"/>
              <a:ext cx="0" cy="828093"/>
            </a:xfrm>
            <a:prstGeom prst="straightConnector1">
              <a:avLst/>
            </a:prstGeom>
            <a:ln w="762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grpSp>
        <p:nvGrpSpPr>
          <p:cNvPr id="15" name="Group 14"/>
          <p:cNvGrpSpPr/>
          <p:nvPr/>
        </p:nvGrpSpPr>
        <p:grpSpPr>
          <a:xfrm>
            <a:off x="3971764" y="2528902"/>
            <a:ext cx="5364596" cy="1116125"/>
            <a:chOff x="2267744" y="2672916"/>
            <a:chExt cx="5364596" cy="1116125"/>
          </a:xfrm>
        </p:grpSpPr>
        <p:sp>
          <p:nvSpPr>
            <p:cNvPr id="4" name="Rectangle 3"/>
            <p:cNvSpPr/>
            <p:nvPr/>
          </p:nvSpPr>
          <p:spPr>
            <a:xfrm>
              <a:off x="2267744" y="2672916"/>
              <a:ext cx="5364596" cy="504056"/>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Arrow Connector 10"/>
            <p:cNvCxnSpPr/>
            <p:nvPr/>
          </p:nvCxnSpPr>
          <p:spPr>
            <a:xfrm>
              <a:off x="4680012" y="2960948"/>
              <a:ext cx="0" cy="828093"/>
            </a:xfrm>
            <a:prstGeom prst="straightConnector1">
              <a:avLst/>
            </a:prstGeom>
            <a:ln w="762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grpSp>
        <p:nvGrpSpPr>
          <p:cNvPr id="18" name="Group 17"/>
          <p:cNvGrpSpPr/>
          <p:nvPr/>
        </p:nvGrpSpPr>
        <p:grpSpPr>
          <a:xfrm>
            <a:off x="8580276" y="1844825"/>
            <a:ext cx="756084" cy="2358263"/>
            <a:chOff x="7056276" y="1844824"/>
            <a:chExt cx="756084" cy="2358263"/>
          </a:xfrm>
        </p:grpSpPr>
        <p:sp>
          <p:nvSpPr>
            <p:cNvPr id="6" name="Trapezoid 5"/>
            <p:cNvSpPr/>
            <p:nvPr/>
          </p:nvSpPr>
          <p:spPr>
            <a:xfrm>
              <a:off x="7056276" y="1844824"/>
              <a:ext cx="756084" cy="684076"/>
            </a:xfrm>
            <a:prstGeom prst="trapezoid">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rapezoid 11"/>
            <p:cNvSpPr/>
            <p:nvPr/>
          </p:nvSpPr>
          <p:spPr>
            <a:xfrm flipV="1">
              <a:off x="7056276" y="3032956"/>
              <a:ext cx="756084" cy="684077"/>
            </a:xfrm>
            <a:prstGeom prst="trapezoid">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7" name="Straight Arrow Connector 16"/>
            <p:cNvCxnSpPr/>
            <p:nvPr/>
          </p:nvCxnSpPr>
          <p:spPr>
            <a:xfrm>
              <a:off x="7463140" y="3374994"/>
              <a:ext cx="0" cy="828093"/>
            </a:xfrm>
            <a:prstGeom prst="straightConnector1">
              <a:avLst/>
            </a:prstGeom>
            <a:ln w="762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grpSp>
        <p:nvGrpSpPr>
          <p:cNvPr id="19" name="Group 18"/>
          <p:cNvGrpSpPr/>
          <p:nvPr/>
        </p:nvGrpSpPr>
        <p:grpSpPr>
          <a:xfrm>
            <a:off x="8184232" y="2672917"/>
            <a:ext cx="1080120" cy="972108"/>
            <a:chOff x="6660232" y="2672917"/>
            <a:chExt cx="1080120" cy="972108"/>
          </a:xfrm>
        </p:grpSpPr>
        <p:sp>
          <p:nvSpPr>
            <p:cNvPr id="13" name="Rectangle 12"/>
            <p:cNvSpPr/>
            <p:nvPr/>
          </p:nvSpPr>
          <p:spPr>
            <a:xfrm>
              <a:off x="6660232" y="2672917"/>
              <a:ext cx="1080120" cy="252028"/>
            </a:xfrm>
            <a:prstGeom prst="rect">
              <a:avLst/>
            </a:prstGeom>
            <a:solidFill>
              <a:schemeClr val="accent6">
                <a:lumMod val="75000"/>
              </a:schemeClr>
            </a:solid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Arrow Connector 15"/>
            <p:cNvCxnSpPr/>
            <p:nvPr/>
          </p:nvCxnSpPr>
          <p:spPr>
            <a:xfrm>
              <a:off x="7082487" y="2816932"/>
              <a:ext cx="0" cy="828093"/>
            </a:xfrm>
            <a:prstGeom prst="straightConnector1">
              <a:avLst/>
            </a:prstGeom>
            <a:ln w="762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cxnSp>
        <p:nvCxnSpPr>
          <p:cNvPr id="23" name="Straight Connector 22"/>
          <p:cNvCxnSpPr/>
          <p:nvPr/>
        </p:nvCxnSpPr>
        <p:spPr>
          <a:xfrm>
            <a:off x="2423591" y="5409220"/>
            <a:ext cx="6840700" cy="36004"/>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5" name="Flowchart: Or 24"/>
          <p:cNvSpPr/>
          <p:nvPr/>
        </p:nvSpPr>
        <p:spPr>
          <a:xfrm>
            <a:off x="6204012" y="5301208"/>
            <a:ext cx="288033" cy="252028"/>
          </a:xfrm>
          <a:prstGeom prst="flowChar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lowchart: Or 25"/>
          <p:cNvSpPr/>
          <p:nvPr/>
        </p:nvSpPr>
        <p:spPr>
          <a:xfrm>
            <a:off x="5051885" y="5301208"/>
            <a:ext cx="288033" cy="252028"/>
          </a:xfrm>
          <a:prstGeom prst="flowChar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lowchart: Or 26"/>
          <p:cNvSpPr/>
          <p:nvPr/>
        </p:nvSpPr>
        <p:spPr>
          <a:xfrm>
            <a:off x="6744073" y="5301208"/>
            <a:ext cx="288033" cy="252028"/>
          </a:xfrm>
          <a:prstGeom prst="flowChar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lowchart: Or 27"/>
          <p:cNvSpPr/>
          <p:nvPr/>
        </p:nvSpPr>
        <p:spPr>
          <a:xfrm>
            <a:off x="7644172" y="5301208"/>
            <a:ext cx="288033" cy="252028"/>
          </a:xfrm>
          <a:prstGeom prst="flowChar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30" name="Straight Connector 29"/>
          <p:cNvCxnSpPr/>
          <p:nvPr/>
        </p:nvCxnSpPr>
        <p:spPr>
          <a:xfrm>
            <a:off x="2423591" y="4545124"/>
            <a:ext cx="0" cy="1296144"/>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9264291" y="4545124"/>
            <a:ext cx="0" cy="1296144"/>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4403813" y="5913276"/>
            <a:ext cx="3240359" cy="369332"/>
          </a:xfrm>
          <a:prstGeom prst="rect">
            <a:avLst/>
          </a:prstGeom>
          <a:noFill/>
        </p:spPr>
        <p:txBody>
          <a:bodyPr wrap="square" rtlCol="0">
            <a:spAutoFit/>
          </a:bodyPr>
          <a:lstStyle/>
          <a:p>
            <a:pPr algn="ctr"/>
            <a:r>
              <a:rPr lang="en-US" dirty="0"/>
              <a:t>Body Position</a:t>
            </a:r>
          </a:p>
        </p:txBody>
      </p:sp>
      <p:sp>
        <p:nvSpPr>
          <p:cNvPr id="34" name="Slide Number Placeholder 33"/>
          <p:cNvSpPr>
            <a:spLocks noGrp="1"/>
          </p:cNvSpPr>
          <p:nvPr>
            <p:ph type="sldNum" sz="quarter" idx="12"/>
          </p:nvPr>
        </p:nvSpPr>
        <p:spPr/>
        <p:txBody>
          <a:bodyPr/>
          <a:lstStyle/>
          <a:p>
            <a:fld id="{083D6342-8226-4CFD-B95D-B1B67BDE0A20}" type="slidenum">
              <a:rPr lang="en-US" smtClean="0"/>
              <a:t>45</a:t>
            </a:fld>
            <a:endParaRPr lang="en-US"/>
          </a:p>
        </p:txBody>
      </p:sp>
    </p:spTree>
    <p:extLst>
      <p:ext uri="{BB962C8B-B14F-4D97-AF65-F5344CB8AC3E}">
        <p14:creationId xmlns:p14="http://schemas.microsoft.com/office/powerpoint/2010/main" val="239220669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6"/>
                                        </p:tgtEl>
                                        <p:attrNameLst>
                                          <p:attrName>style.visibility</p:attrName>
                                        </p:attrNameLst>
                                      </p:cBhvr>
                                      <p:to>
                                        <p:strVal val="visible"/>
                                      </p:to>
                                    </p:set>
                                    <p:animEffect transition="in" filter="fade">
                                      <p:cBhvr>
                                        <p:cTn id="10" dur="500"/>
                                        <p:tgtEl>
                                          <p:spTgt spid="26"/>
                                        </p:tgtEl>
                                      </p:cBhvr>
                                    </p:animEffect>
                                  </p:childTnLst>
                                </p:cTn>
                              </p:par>
                              <p:par>
                                <p:cTn id="11" presetID="10" presetClass="exit" presetSubtype="0" fill="hold" grpId="0" nodeType="withEffect">
                                  <p:stCondLst>
                                    <p:cond delay="0"/>
                                  </p:stCondLst>
                                  <p:childTnLst>
                                    <p:animEffect transition="out" filter="fade">
                                      <p:cBhvr>
                                        <p:cTn id="12" dur="500"/>
                                        <p:tgtEl>
                                          <p:spTgt spid="25"/>
                                        </p:tgtEl>
                                      </p:cBhvr>
                                    </p:animEffect>
                                    <p:set>
                                      <p:cBhvr>
                                        <p:cTn id="13" dur="1" fill="hold">
                                          <p:stCondLst>
                                            <p:cond delay="499"/>
                                          </p:stCondLst>
                                        </p:cTn>
                                        <p:tgtEl>
                                          <p:spTgt spid="25"/>
                                        </p:tgtEl>
                                        <p:attrNameLst>
                                          <p:attrName>style.visibility</p:attrName>
                                        </p:attrNameLst>
                                      </p:cBhvr>
                                      <p:to>
                                        <p:strVal val="hidden"/>
                                      </p:to>
                                    </p:se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18"/>
                                        </p:tgtEl>
                                        <p:attrNameLst>
                                          <p:attrName>style.visibility</p:attrName>
                                        </p:attrNameLst>
                                      </p:cBhvr>
                                      <p:to>
                                        <p:strVal val="visible"/>
                                      </p:to>
                                    </p:set>
                                    <p:animEffect transition="in" filter="fade">
                                      <p:cBhvr>
                                        <p:cTn id="18" dur="500"/>
                                        <p:tgtEl>
                                          <p:spTgt spid="18"/>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27"/>
                                        </p:tgtEl>
                                        <p:attrNameLst>
                                          <p:attrName>style.visibility</p:attrName>
                                        </p:attrNameLst>
                                      </p:cBhvr>
                                      <p:to>
                                        <p:strVal val="visible"/>
                                      </p:to>
                                    </p:set>
                                    <p:animEffect transition="in" filter="fade">
                                      <p:cBhvr>
                                        <p:cTn id="21" dur="500"/>
                                        <p:tgtEl>
                                          <p:spTgt spid="27"/>
                                        </p:tgtEl>
                                      </p:cBhvr>
                                    </p:animEffect>
                                  </p:childTnLst>
                                </p:cTn>
                              </p:par>
                              <p:par>
                                <p:cTn id="22" presetID="10" presetClass="exit" presetSubtype="0" fill="hold" grpId="1" nodeType="withEffect">
                                  <p:stCondLst>
                                    <p:cond delay="0"/>
                                  </p:stCondLst>
                                  <p:childTnLst>
                                    <p:animEffect transition="out" filter="fade">
                                      <p:cBhvr>
                                        <p:cTn id="23" dur="500"/>
                                        <p:tgtEl>
                                          <p:spTgt spid="26"/>
                                        </p:tgtEl>
                                      </p:cBhvr>
                                    </p:animEffect>
                                    <p:set>
                                      <p:cBhvr>
                                        <p:cTn id="24" dur="1" fill="hold">
                                          <p:stCondLst>
                                            <p:cond delay="499"/>
                                          </p:stCondLst>
                                        </p:cTn>
                                        <p:tgtEl>
                                          <p:spTgt spid="26"/>
                                        </p:tgtEl>
                                        <p:attrNameLst>
                                          <p:attrName>style.visibility</p:attrName>
                                        </p:attrNameLst>
                                      </p:cBhvr>
                                      <p:to>
                                        <p:strVal val="hidden"/>
                                      </p:to>
                                    </p:se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19"/>
                                        </p:tgtEl>
                                        <p:attrNameLst>
                                          <p:attrName>style.visibility</p:attrName>
                                        </p:attrNameLst>
                                      </p:cBhvr>
                                      <p:to>
                                        <p:strVal val="visible"/>
                                      </p:to>
                                    </p:set>
                                    <p:animEffect transition="in" filter="fade">
                                      <p:cBhvr>
                                        <p:cTn id="29" dur="500"/>
                                        <p:tgtEl>
                                          <p:spTgt spid="19"/>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28"/>
                                        </p:tgtEl>
                                        <p:attrNameLst>
                                          <p:attrName>style.visibility</p:attrName>
                                        </p:attrNameLst>
                                      </p:cBhvr>
                                      <p:to>
                                        <p:strVal val="visible"/>
                                      </p:to>
                                    </p:set>
                                    <p:animEffect transition="in" filter="fade">
                                      <p:cBhvr>
                                        <p:cTn id="32" dur="500"/>
                                        <p:tgtEl>
                                          <p:spTgt spid="28"/>
                                        </p:tgtEl>
                                      </p:cBhvr>
                                    </p:animEffect>
                                  </p:childTnLst>
                                </p:cTn>
                              </p:par>
                              <p:par>
                                <p:cTn id="33" presetID="10" presetClass="exit" presetSubtype="0" fill="hold" grpId="1" nodeType="withEffect">
                                  <p:stCondLst>
                                    <p:cond delay="0"/>
                                  </p:stCondLst>
                                  <p:childTnLst>
                                    <p:animEffect transition="out" filter="fade">
                                      <p:cBhvr>
                                        <p:cTn id="34" dur="500"/>
                                        <p:tgtEl>
                                          <p:spTgt spid="27"/>
                                        </p:tgtEl>
                                      </p:cBhvr>
                                    </p:animEffect>
                                    <p:set>
                                      <p:cBhvr>
                                        <p:cTn id="35" dur="1" fill="hold">
                                          <p:stCondLst>
                                            <p:cond delay="499"/>
                                          </p:stCondLst>
                                        </p:cTn>
                                        <p:tgtEl>
                                          <p:spTgt spid="2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26" grpId="0" animBg="1"/>
      <p:bldP spid="26" grpId="1" animBg="1"/>
      <p:bldP spid="27" grpId="0" animBg="1"/>
      <p:bldP spid="27" grpId="1" animBg="1"/>
      <p:bldP spid="28" grpId="0" animBg="1"/>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2099556" y="131912"/>
            <a:ext cx="8229600" cy="612775"/>
          </a:xfrm>
        </p:spPr>
        <p:txBody>
          <a:bodyPr>
            <a:normAutofit/>
          </a:bodyPr>
          <a:lstStyle/>
          <a:p>
            <a:r>
              <a:rPr lang="en-US" sz="3200" dirty="0">
                <a:solidFill>
                  <a:srgbClr val="FF0000"/>
                </a:solidFill>
              </a:rPr>
              <a:t>Calculating Center of Gravity</a:t>
            </a:r>
          </a:p>
        </p:txBody>
      </p:sp>
      <p:grpSp>
        <p:nvGrpSpPr>
          <p:cNvPr id="14" name="Group 13"/>
          <p:cNvGrpSpPr/>
          <p:nvPr/>
        </p:nvGrpSpPr>
        <p:grpSpPr>
          <a:xfrm>
            <a:off x="2423591" y="2142148"/>
            <a:ext cx="1548172" cy="1116124"/>
            <a:chOff x="719571" y="2672916"/>
            <a:chExt cx="1548172" cy="1116124"/>
          </a:xfrm>
        </p:grpSpPr>
        <p:sp>
          <p:nvSpPr>
            <p:cNvPr id="5" name="Isosceles Triangle 4"/>
            <p:cNvSpPr/>
            <p:nvPr/>
          </p:nvSpPr>
          <p:spPr>
            <a:xfrm rot="16200000">
              <a:off x="1241629" y="2150858"/>
              <a:ext cx="504056" cy="1548172"/>
            </a:xfrm>
            <a:prstGeom prst="triangl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Arrow Connector 7"/>
            <p:cNvCxnSpPr/>
            <p:nvPr/>
          </p:nvCxnSpPr>
          <p:spPr>
            <a:xfrm>
              <a:off x="1907704" y="2960947"/>
              <a:ext cx="0" cy="828093"/>
            </a:xfrm>
            <a:prstGeom prst="straightConnector1">
              <a:avLst/>
            </a:prstGeom>
            <a:ln w="762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grpSp>
        <p:nvGrpSpPr>
          <p:cNvPr id="15" name="Group 14"/>
          <p:cNvGrpSpPr/>
          <p:nvPr/>
        </p:nvGrpSpPr>
        <p:grpSpPr>
          <a:xfrm>
            <a:off x="3971764" y="2142149"/>
            <a:ext cx="5364596" cy="1116125"/>
            <a:chOff x="2267744" y="2672916"/>
            <a:chExt cx="5364596" cy="1116125"/>
          </a:xfrm>
        </p:grpSpPr>
        <p:sp>
          <p:nvSpPr>
            <p:cNvPr id="4" name="Rectangle 3"/>
            <p:cNvSpPr/>
            <p:nvPr/>
          </p:nvSpPr>
          <p:spPr>
            <a:xfrm>
              <a:off x="2267744" y="2672916"/>
              <a:ext cx="5364596" cy="504056"/>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Arrow Connector 10"/>
            <p:cNvCxnSpPr/>
            <p:nvPr/>
          </p:nvCxnSpPr>
          <p:spPr>
            <a:xfrm>
              <a:off x="4680012" y="2960948"/>
              <a:ext cx="0" cy="828093"/>
            </a:xfrm>
            <a:prstGeom prst="straightConnector1">
              <a:avLst/>
            </a:prstGeom>
            <a:ln w="762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grpSp>
        <p:nvGrpSpPr>
          <p:cNvPr id="18" name="Group 17"/>
          <p:cNvGrpSpPr/>
          <p:nvPr/>
        </p:nvGrpSpPr>
        <p:grpSpPr>
          <a:xfrm>
            <a:off x="8580276" y="1458072"/>
            <a:ext cx="756084" cy="2358263"/>
            <a:chOff x="7056276" y="1844824"/>
            <a:chExt cx="756084" cy="2358263"/>
          </a:xfrm>
        </p:grpSpPr>
        <p:sp>
          <p:nvSpPr>
            <p:cNvPr id="6" name="Trapezoid 5"/>
            <p:cNvSpPr/>
            <p:nvPr/>
          </p:nvSpPr>
          <p:spPr>
            <a:xfrm>
              <a:off x="7056276" y="1844824"/>
              <a:ext cx="756084" cy="684076"/>
            </a:xfrm>
            <a:prstGeom prst="trapezoid">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rapezoid 11"/>
            <p:cNvSpPr/>
            <p:nvPr/>
          </p:nvSpPr>
          <p:spPr>
            <a:xfrm flipV="1">
              <a:off x="7056276" y="3032956"/>
              <a:ext cx="756084" cy="684077"/>
            </a:xfrm>
            <a:prstGeom prst="trapezoid">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7" name="Straight Arrow Connector 16"/>
            <p:cNvCxnSpPr/>
            <p:nvPr/>
          </p:nvCxnSpPr>
          <p:spPr>
            <a:xfrm>
              <a:off x="7463140" y="3374994"/>
              <a:ext cx="0" cy="828093"/>
            </a:xfrm>
            <a:prstGeom prst="straightConnector1">
              <a:avLst/>
            </a:prstGeom>
            <a:ln w="762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grpSp>
        <p:nvGrpSpPr>
          <p:cNvPr id="19" name="Group 18"/>
          <p:cNvGrpSpPr/>
          <p:nvPr/>
        </p:nvGrpSpPr>
        <p:grpSpPr>
          <a:xfrm>
            <a:off x="8184232" y="2286164"/>
            <a:ext cx="1080120" cy="972108"/>
            <a:chOff x="6660232" y="2672917"/>
            <a:chExt cx="1080120" cy="972108"/>
          </a:xfrm>
        </p:grpSpPr>
        <p:sp>
          <p:nvSpPr>
            <p:cNvPr id="13" name="Rectangle 12"/>
            <p:cNvSpPr/>
            <p:nvPr/>
          </p:nvSpPr>
          <p:spPr>
            <a:xfrm>
              <a:off x="6660232" y="2672917"/>
              <a:ext cx="1080120" cy="252028"/>
            </a:xfrm>
            <a:prstGeom prst="rect">
              <a:avLst/>
            </a:prstGeom>
            <a:solidFill>
              <a:schemeClr val="accent6">
                <a:lumMod val="75000"/>
              </a:schemeClr>
            </a:solid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Arrow Connector 15"/>
            <p:cNvCxnSpPr/>
            <p:nvPr/>
          </p:nvCxnSpPr>
          <p:spPr>
            <a:xfrm>
              <a:off x="7082487" y="2816932"/>
              <a:ext cx="0" cy="828093"/>
            </a:xfrm>
            <a:prstGeom prst="straightConnector1">
              <a:avLst/>
            </a:prstGeom>
            <a:ln w="762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
        <p:nvSpPr>
          <p:cNvPr id="10" name="TextBox 9"/>
          <p:cNvSpPr txBox="1"/>
          <p:nvPr/>
        </p:nvSpPr>
        <p:spPr>
          <a:xfrm>
            <a:off x="3179677" y="3546304"/>
            <a:ext cx="864095" cy="369332"/>
          </a:xfrm>
          <a:prstGeom prst="rect">
            <a:avLst/>
          </a:prstGeom>
          <a:noFill/>
        </p:spPr>
        <p:txBody>
          <a:bodyPr wrap="square" rtlCol="0">
            <a:spAutoFit/>
          </a:bodyPr>
          <a:lstStyle/>
          <a:p>
            <a:pPr algn="ctr"/>
            <a:r>
              <a:rPr lang="en-US" dirty="0"/>
              <a:t>1 </a:t>
            </a:r>
            <a:r>
              <a:rPr lang="en-US" dirty="0" err="1"/>
              <a:t>lb</a:t>
            </a:r>
            <a:endParaRPr lang="en-US" dirty="0"/>
          </a:p>
        </p:txBody>
      </p:sp>
      <p:sp>
        <p:nvSpPr>
          <p:cNvPr id="20" name="TextBox 19"/>
          <p:cNvSpPr txBox="1"/>
          <p:nvPr/>
        </p:nvSpPr>
        <p:spPr>
          <a:xfrm>
            <a:off x="5987990" y="3546303"/>
            <a:ext cx="864095" cy="369332"/>
          </a:xfrm>
          <a:prstGeom prst="rect">
            <a:avLst/>
          </a:prstGeom>
          <a:noFill/>
        </p:spPr>
        <p:txBody>
          <a:bodyPr wrap="square" rtlCol="0">
            <a:spAutoFit/>
          </a:bodyPr>
          <a:lstStyle/>
          <a:p>
            <a:pPr algn="ctr"/>
            <a:r>
              <a:rPr lang="en-US" dirty="0"/>
              <a:t>2 </a:t>
            </a:r>
            <a:r>
              <a:rPr lang="en-US" dirty="0" err="1"/>
              <a:t>lb</a:t>
            </a:r>
            <a:endParaRPr lang="en-US" dirty="0"/>
          </a:p>
        </p:txBody>
      </p:sp>
      <p:sp>
        <p:nvSpPr>
          <p:cNvPr id="21" name="TextBox 20"/>
          <p:cNvSpPr txBox="1"/>
          <p:nvPr/>
        </p:nvSpPr>
        <p:spPr>
          <a:xfrm>
            <a:off x="7765851" y="3073607"/>
            <a:ext cx="864095" cy="369332"/>
          </a:xfrm>
          <a:prstGeom prst="rect">
            <a:avLst/>
          </a:prstGeom>
          <a:noFill/>
        </p:spPr>
        <p:txBody>
          <a:bodyPr wrap="square" rtlCol="0">
            <a:spAutoFit/>
          </a:bodyPr>
          <a:lstStyle/>
          <a:p>
            <a:pPr algn="ctr"/>
            <a:r>
              <a:rPr lang="en-US" dirty="0"/>
              <a:t>3 </a:t>
            </a:r>
            <a:r>
              <a:rPr lang="en-US" dirty="0" err="1"/>
              <a:t>lb</a:t>
            </a:r>
            <a:endParaRPr lang="en-US" dirty="0"/>
          </a:p>
        </p:txBody>
      </p:sp>
      <p:sp>
        <p:nvSpPr>
          <p:cNvPr id="22" name="TextBox 21"/>
          <p:cNvSpPr txBox="1"/>
          <p:nvPr/>
        </p:nvSpPr>
        <p:spPr>
          <a:xfrm>
            <a:off x="8981000" y="3546303"/>
            <a:ext cx="864095" cy="369332"/>
          </a:xfrm>
          <a:prstGeom prst="rect">
            <a:avLst/>
          </a:prstGeom>
          <a:noFill/>
        </p:spPr>
        <p:txBody>
          <a:bodyPr wrap="square" rtlCol="0">
            <a:spAutoFit/>
          </a:bodyPr>
          <a:lstStyle/>
          <a:p>
            <a:pPr algn="ctr"/>
            <a:r>
              <a:rPr lang="en-US" dirty="0"/>
              <a:t>0.5 </a:t>
            </a:r>
            <a:r>
              <a:rPr lang="en-US" dirty="0" err="1"/>
              <a:t>lb</a:t>
            </a:r>
            <a:endParaRPr lang="en-US" dirty="0"/>
          </a:p>
        </p:txBody>
      </p:sp>
      <p:cxnSp>
        <p:nvCxnSpPr>
          <p:cNvPr id="25" name="Straight Connector 24"/>
          <p:cNvCxnSpPr/>
          <p:nvPr/>
        </p:nvCxnSpPr>
        <p:spPr>
          <a:xfrm>
            <a:off x="2423591" y="989666"/>
            <a:ext cx="0" cy="1296498"/>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3611724" y="1791400"/>
            <a:ext cx="0" cy="54006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6384032" y="1539372"/>
            <a:ext cx="0" cy="797086"/>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8580277" y="1215337"/>
            <a:ext cx="10279" cy="972285"/>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8980999" y="855296"/>
            <a:ext cx="0" cy="193510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a:xfrm>
            <a:off x="2423591" y="1071320"/>
            <a:ext cx="6557408" cy="0"/>
          </a:xfrm>
          <a:prstGeom prst="straightConnector1">
            <a:avLst/>
          </a:prstGeom>
          <a:ln w="19050">
            <a:solidFill>
              <a:srgbClr val="FF0000"/>
            </a:solidFill>
            <a:headEnd type="arrow" w="lg" len="lg"/>
            <a:tailEnd type="arrow" w="lg" len="lg"/>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p:nvPr/>
        </p:nvCxnSpPr>
        <p:spPr>
          <a:xfrm>
            <a:off x="2423592" y="1899412"/>
            <a:ext cx="1188133" cy="0"/>
          </a:xfrm>
          <a:prstGeom prst="straightConnector1">
            <a:avLst/>
          </a:prstGeom>
          <a:ln w="19050">
            <a:solidFill>
              <a:srgbClr val="FF0000"/>
            </a:solidFill>
            <a:headEnd type="arrow" w="lg" len="lg"/>
            <a:tailEnd type="arrow" w="lg" len="lg"/>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p:nvCxnSpPr>
        <p:spPr>
          <a:xfrm>
            <a:off x="2423592" y="1647384"/>
            <a:ext cx="3960441" cy="0"/>
          </a:xfrm>
          <a:prstGeom prst="straightConnector1">
            <a:avLst/>
          </a:prstGeom>
          <a:ln w="19050">
            <a:solidFill>
              <a:srgbClr val="FF0000"/>
            </a:solidFill>
            <a:headEnd type="arrow" w="lg" len="lg"/>
            <a:tailEnd type="arrow" w="lg" len="lg"/>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p:nvPr/>
        </p:nvCxnSpPr>
        <p:spPr>
          <a:xfrm>
            <a:off x="2423592" y="1323348"/>
            <a:ext cx="6156685" cy="0"/>
          </a:xfrm>
          <a:prstGeom prst="straightConnector1">
            <a:avLst/>
          </a:prstGeom>
          <a:ln w="19050">
            <a:solidFill>
              <a:srgbClr val="FF0000"/>
            </a:solidFill>
            <a:headEnd type="arrow" w="lg" len="lg"/>
            <a:tailEnd type="arrow" w="lg" len="lg"/>
          </a:ln>
        </p:spPr>
        <p:style>
          <a:lnRef idx="1">
            <a:schemeClr val="accent1"/>
          </a:lnRef>
          <a:fillRef idx="0">
            <a:schemeClr val="accent1"/>
          </a:fillRef>
          <a:effectRef idx="0">
            <a:schemeClr val="accent1"/>
          </a:effectRef>
          <a:fontRef idx="minor">
            <a:schemeClr val="tx1"/>
          </a:fontRef>
        </p:style>
      </p:cxnSp>
      <p:sp>
        <p:nvSpPr>
          <p:cNvPr id="44" name="TextBox 43"/>
          <p:cNvSpPr txBox="1"/>
          <p:nvPr/>
        </p:nvSpPr>
        <p:spPr>
          <a:xfrm>
            <a:off x="2730442" y="1718810"/>
            <a:ext cx="557247" cy="369332"/>
          </a:xfrm>
          <a:prstGeom prst="rect">
            <a:avLst/>
          </a:prstGeom>
          <a:solidFill>
            <a:schemeClr val="bg1"/>
          </a:solidFill>
        </p:spPr>
        <p:txBody>
          <a:bodyPr wrap="square" rtlCol="0">
            <a:spAutoFit/>
          </a:bodyPr>
          <a:lstStyle/>
          <a:p>
            <a:pPr algn="ctr"/>
            <a:r>
              <a:rPr lang="en-US" dirty="0"/>
              <a:t>4 in</a:t>
            </a:r>
          </a:p>
        </p:txBody>
      </p:sp>
      <p:sp>
        <p:nvSpPr>
          <p:cNvPr id="45" name="TextBox 44"/>
          <p:cNvSpPr txBox="1"/>
          <p:nvPr/>
        </p:nvSpPr>
        <p:spPr>
          <a:xfrm>
            <a:off x="3935761" y="1458072"/>
            <a:ext cx="720080" cy="369332"/>
          </a:xfrm>
          <a:prstGeom prst="rect">
            <a:avLst/>
          </a:prstGeom>
          <a:solidFill>
            <a:schemeClr val="bg1"/>
          </a:solidFill>
        </p:spPr>
        <p:txBody>
          <a:bodyPr wrap="square" rtlCol="0">
            <a:spAutoFit/>
          </a:bodyPr>
          <a:lstStyle/>
          <a:p>
            <a:pPr algn="ctr"/>
            <a:r>
              <a:rPr lang="en-US" dirty="0"/>
              <a:t>20 in</a:t>
            </a:r>
          </a:p>
        </p:txBody>
      </p:sp>
      <p:sp>
        <p:nvSpPr>
          <p:cNvPr id="46" name="TextBox 45"/>
          <p:cNvSpPr txBox="1"/>
          <p:nvPr/>
        </p:nvSpPr>
        <p:spPr>
          <a:xfrm>
            <a:off x="5195900" y="1129781"/>
            <a:ext cx="776490" cy="369332"/>
          </a:xfrm>
          <a:prstGeom prst="rect">
            <a:avLst/>
          </a:prstGeom>
          <a:solidFill>
            <a:schemeClr val="bg1"/>
          </a:solidFill>
        </p:spPr>
        <p:txBody>
          <a:bodyPr wrap="square" rtlCol="0">
            <a:spAutoFit/>
          </a:bodyPr>
          <a:lstStyle/>
          <a:p>
            <a:pPr algn="ctr"/>
            <a:r>
              <a:rPr lang="en-US" dirty="0"/>
              <a:t>30 in</a:t>
            </a:r>
          </a:p>
        </p:txBody>
      </p:sp>
      <p:sp>
        <p:nvSpPr>
          <p:cNvPr id="47" name="TextBox 46"/>
          <p:cNvSpPr txBox="1"/>
          <p:nvPr/>
        </p:nvSpPr>
        <p:spPr>
          <a:xfrm>
            <a:off x="5925412" y="836712"/>
            <a:ext cx="776490" cy="369332"/>
          </a:xfrm>
          <a:prstGeom prst="rect">
            <a:avLst/>
          </a:prstGeom>
          <a:solidFill>
            <a:schemeClr val="bg1"/>
          </a:solidFill>
        </p:spPr>
        <p:txBody>
          <a:bodyPr wrap="square" rtlCol="0">
            <a:spAutoFit/>
          </a:bodyPr>
          <a:lstStyle/>
          <a:p>
            <a:pPr algn="ctr"/>
            <a:r>
              <a:rPr lang="en-US" dirty="0"/>
              <a:t>33 in</a:t>
            </a:r>
          </a:p>
        </p:txBody>
      </p:sp>
      <p:sp>
        <p:nvSpPr>
          <p:cNvPr id="48" name="TextBox 47"/>
          <p:cNvSpPr txBox="1"/>
          <p:nvPr/>
        </p:nvSpPr>
        <p:spPr>
          <a:xfrm>
            <a:off x="1739516" y="4529407"/>
            <a:ext cx="8777318" cy="2031325"/>
          </a:xfrm>
          <a:prstGeom prst="rect">
            <a:avLst/>
          </a:prstGeom>
          <a:noFill/>
        </p:spPr>
        <p:txBody>
          <a:bodyPr wrap="square" rtlCol="0">
            <a:spAutoFit/>
          </a:bodyPr>
          <a:lstStyle/>
          <a:p>
            <a:r>
              <a:rPr lang="en-US" dirty="0">
                <a:solidFill>
                  <a:srgbClr val="00B050"/>
                </a:solidFill>
              </a:rPr>
              <a:t>CG (in) x total weight (</a:t>
            </a:r>
            <a:r>
              <a:rPr lang="en-US" dirty="0" err="1">
                <a:solidFill>
                  <a:srgbClr val="00B050"/>
                </a:solidFill>
              </a:rPr>
              <a:t>lb</a:t>
            </a:r>
            <a:r>
              <a:rPr lang="en-US" dirty="0">
                <a:solidFill>
                  <a:srgbClr val="00B050"/>
                </a:solidFill>
              </a:rPr>
              <a:t>)</a:t>
            </a:r>
            <a:r>
              <a:rPr lang="en-US" dirty="0"/>
              <a:t>  =  </a:t>
            </a:r>
            <a:r>
              <a:rPr lang="en-US" dirty="0">
                <a:solidFill>
                  <a:srgbClr val="00B0F0"/>
                </a:solidFill>
              </a:rPr>
              <a:t>(4 in)x(1 </a:t>
            </a:r>
            <a:r>
              <a:rPr lang="en-US" dirty="0" err="1">
                <a:solidFill>
                  <a:srgbClr val="00B0F0"/>
                </a:solidFill>
              </a:rPr>
              <a:t>lb</a:t>
            </a:r>
            <a:r>
              <a:rPr lang="en-US" dirty="0">
                <a:solidFill>
                  <a:srgbClr val="00B0F0"/>
                </a:solidFill>
              </a:rPr>
              <a:t>)  +  (20 in)x(2 </a:t>
            </a:r>
            <a:r>
              <a:rPr lang="en-US" dirty="0" err="1">
                <a:solidFill>
                  <a:srgbClr val="00B0F0"/>
                </a:solidFill>
              </a:rPr>
              <a:t>lb</a:t>
            </a:r>
            <a:r>
              <a:rPr lang="en-US" dirty="0">
                <a:solidFill>
                  <a:srgbClr val="00B0F0"/>
                </a:solidFill>
              </a:rPr>
              <a:t>)  +  (30 in)x(3 </a:t>
            </a:r>
            <a:r>
              <a:rPr lang="en-US" dirty="0" err="1">
                <a:solidFill>
                  <a:srgbClr val="00B0F0"/>
                </a:solidFill>
              </a:rPr>
              <a:t>lb</a:t>
            </a:r>
            <a:r>
              <a:rPr lang="en-US" dirty="0">
                <a:solidFill>
                  <a:srgbClr val="00B0F0"/>
                </a:solidFill>
              </a:rPr>
              <a:t>)  +  (33 in)x(0.5 </a:t>
            </a:r>
            <a:r>
              <a:rPr lang="en-US" dirty="0" err="1">
                <a:solidFill>
                  <a:srgbClr val="00B0F0"/>
                </a:solidFill>
              </a:rPr>
              <a:t>lb</a:t>
            </a:r>
            <a:r>
              <a:rPr lang="en-US" dirty="0">
                <a:solidFill>
                  <a:srgbClr val="00B0F0"/>
                </a:solidFill>
              </a:rPr>
              <a:t>)</a:t>
            </a:r>
          </a:p>
          <a:p>
            <a:endParaRPr lang="en-US" dirty="0"/>
          </a:p>
          <a:p>
            <a:r>
              <a:rPr lang="en-US" dirty="0"/>
              <a:t>CG (in)  x  6.5 </a:t>
            </a:r>
            <a:r>
              <a:rPr lang="en-US" dirty="0" err="1"/>
              <a:t>lb</a:t>
            </a:r>
            <a:r>
              <a:rPr lang="en-US" dirty="0"/>
              <a:t>  =  4 in*</a:t>
            </a:r>
            <a:r>
              <a:rPr lang="en-US" dirty="0" err="1"/>
              <a:t>lb</a:t>
            </a:r>
            <a:r>
              <a:rPr lang="en-US" dirty="0"/>
              <a:t>  +  40 in*</a:t>
            </a:r>
            <a:r>
              <a:rPr lang="en-US" dirty="0" err="1"/>
              <a:t>lb</a:t>
            </a:r>
            <a:r>
              <a:rPr lang="en-US" dirty="0"/>
              <a:t>  +  90 in*</a:t>
            </a:r>
            <a:r>
              <a:rPr lang="en-US" dirty="0" err="1"/>
              <a:t>lb</a:t>
            </a:r>
            <a:r>
              <a:rPr lang="en-US" dirty="0"/>
              <a:t>  +  16.5 in*</a:t>
            </a:r>
            <a:r>
              <a:rPr lang="en-US" dirty="0" err="1"/>
              <a:t>lb</a:t>
            </a:r>
            <a:endParaRPr lang="en-US" dirty="0"/>
          </a:p>
          <a:p>
            <a:endParaRPr lang="en-US" dirty="0"/>
          </a:p>
          <a:p>
            <a:r>
              <a:rPr lang="en-US" dirty="0"/>
              <a:t>CG (in)  x  6.5 </a:t>
            </a:r>
            <a:r>
              <a:rPr lang="en-US" dirty="0" err="1"/>
              <a:t>lb</a:t>
            </a:r>
            <a:r>
              <a:rPr lang="en-US" dirty="0"/>
              <a:t>  =  150.5 in*</a:t>
            </a:r>
            <a:r>
              <a:rPr lang="en-US" dirty="0" err="1"/>
              <a:t>lb</a:t>
            </a:r>
            <a:endParaRPr lang="en-US" dirty="0"/>
          </a:p>
          <a:p>
            <a:endParaRPr lang="en-US" dirty="0"/>
          </a:p>
          <a:p>
            <a:r>
              <a:rPr lang="en-US" dirty="0"/>
              <a:t>CG (in)  =    150.5 in*</a:t>
            </a:r>
            <a:r>
              <a:rPr lang="en-US" dirty="0" err="1"/>
              <a:t>lb</a:t>
            </a:r>
            <a:r>
              <a:rPr lang="en-US" dirty="0"/>
              <a:t>  /   6.5 </a:t>
            </a:r>
            <a:r>
              <a:rPr lang="en-US" dirty="0" err="1"/>
              <a:t>lb</a:t>
            </a:r>
            <a:r>
              <a:rPr lang="en-US" dirty="0"/>
              <a:t>   =   23.2  in  (measured from Point A)</a:t>
            </a:r>
          </a:p>
        </p:txBody>
      </p:sp>
      <p:sp>
        <p:nvSpPr>
          <p:cNvPr id="49" name="TextBox 48"/>
          <p:cNvSpPr txBox="1"/>
          <p:nvPr/>
        </p:nvSpPr>
        <p:spPr>
          <a:xfrm>
            <a:off x="1739516" y="4005064"/>
            <a:ext cx="8761284" cy="369332"/>
          </a:xfrm>
          <a:prstGeom prst="rect">
            <a:avLst/>
          </a:prstGeom>
          <a:noFill/>
        </p:spPr>
        <p:txBody>
          <a:bodyPr wrap="square" rtlCol="0">
            <a:spAutoFit/>
          </a:bodyPr>
          <a:lstStyle/>
          <a:p>
            <a:r>
              <a:rPr lang="en-US" dirty="0"/>
              <a:t>Sum the </a:t>
            </a:r>
            <a:r>
              <a:rPr lang="en-US" dirty="0">
                <a:solidFill>
                  <a:srgbClr val="00B0F0"/>
                </a:solidFill>
              </a:rPr>
              <a:t>moments of the components</a:t>
            </a:r>
            <a:r>
              <a:rPr lang="en-US" dirty="0">
                <a:solidFill>
                  <a:srgbClr val="FF0000"/>
                </a:solidFill>
              </a:rPr>
              <a:t> </a:t>
            </a:r>
            <a:r>
              <a:rPr lang="en-US" dirty="0"/>
              <a:t>about Point A, and set equal to the </a:t>
            </a:r>
            <a:r>
              <a:rPr lang="en-US" dirty="0">
                <a:solidFill>
                  <a:srgbClr val="00B050"/>
                </a:solidFill>
              </a:rPr>
              <a:t>total moment</a:t>
            </a:r>
            <a:r>
              <a:rPr lang="en-US" dirty="0"/>
              <a:t>:</a:t>
            </a:r>
          </a:p>
        </p:txBody>
      </p:sp>
      <p:sp>
        <p:nvSpPr>
          <p:cNvPr id="50" name="Oval 49"/>
          <p:cNvSpPr/>
          <p:nvPr/>
        </p:nvSpPr>
        <p:spPr>
          <a:xfrm>
            <a:off x="2351583" y="2312294"/>
            <a:ext cx="180021" cy="180602"/>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TextBox 50"/>
          <p:cNvSpPr txBox="1"/>
          <p:nvPr/>
        </p:nvSpPr>
        <p:spPr>
          <a:xfrm>
            <a:off x="1811526" y="2531606"/>
            <a:ext cx="864095" cy="369332"/>
          </a:xfrm>
          <a:prstGeom prst="rect">
            <a:avLst/>
          </a:prstGeom>
          <a:noFill/>
        </p:spPr>
        <p:txBody>
          <a:bodyPr wrap="square" rtlCol="0">
            <a:spAutoFit/>
          </a:bodyPr>
          <a:lstStyle/>
          <a:p>
            <a:pPr algn="ctr"/>
            <a:r>
              <a:rPr lang="en-US" dirty="0"/>
              <a:t>A</a:t>
            </a:r>
          </a:p>
        </p:txBody>
      </p:sp>
      <p:sp>
        <p:nvSpPr>
          <p:cNvPr id="52" name="Flowchart: Or 51"/>
          <p:cNvSpPr/>
          <p:nvPr/>
        </p:nvSpPr>
        <p:spPr>
          <a:xfrm>
            <a:off x="6924092" y="2281694"/>
            <a:ext cx="287188" cy="283211"/>
          </a:xfrm>
          <a:prstGeom prst="flowChartOr">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Slide Number Placeholder 52"/>
          <p:cNvSpPr>
            <a:spLocks noGrp="1"/>
          </p:cNvSpPr>
          <p:nvPr>
            <p:ph type="sldNum" sz="quarter" idx="12"/>
          </p:nvPr>
        </p:nvSpPr>
        <p:spPr/>
        <p:txBody>
          <a:bodyPr/>
          <a:lstStyle/>
          <a:p>
            <a:fld id="{083D6342-8226-4CFD-B95D-B1B67BDE0A20}" type="slidenum">
              <a:rPr lang="en-US" smtClean="0"/>
              <a:t>46</a:t>
            </a:fld>
            <a:endParaRPr lang="en-US"/>
          </a:p>
        </p:txBody>
      </p:sp>
    </p:spTree>
    <p:extLst>
      <p:ext uri="{BB962C8B-B14F-4D97-AF65-F5344CB8AC3E}">
        <p14:creationId xmlns:p14="http://schemas.microsoft.com/office/powerpoint/2010/main" val="253320189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2"/>
                                        </p:tgtEl>
                                        <p:attrNameLst>
                                          <p:attrName>style.visibility</p:attrName>
                                        </p:attrNameLst>
                                      </p:cBhvr>
                                      <p:to>
                                        <p:strVal val="visible"/>
                                      </p:to>
                                    </p:set>
                                    <p:animEffect transition="in" filter="fade">
                                      <p:cBhvr>
                                        <p:cTn id="7" dur="500"/>
                                        <p:tgtEl>
                                          <p:spTgt spid="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 grpId="0" animBg="1"/>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152636"/>
            <a:ext cx="8229600" cy="612068"/>
          </a:xfrm>
        </p:spPr>
        <p:txBody>
          <a:bodyPr>
            <a:normAutofit/>
          </a:bodyPr>
          <a:lstStyle/>
          <a:p>
            <a:r>
              <a:rPr lang="en-US" sz="3200" dirty="0">
                <a:solidFill>
                  <a:srgbClr val="FF0000"/>
                </a:solidFill>
              </a:rPr>
              <a:t>Center of Lift (</a:t>
            </a:r>
            <a:r>
              <a:rPr lang="en-US" sz="3200" dirty="0" err="1">
                <a:solidFill>
                  <a:srgbClr val="FF0000"/>
                </a:solidFill>
              </a:rPr>
              <a:t>a.k.a</a:t>
            </a:r>
            <a:r>
              <a:rPr lang="en-US" sz="3200" dirty="0">
                <a:solidFill>
                  <a:srgbClr val="FF0000"/>
                </a:solidFill>
              </a:rPr>
              <a:t> Center of Pressure)</a:t>
            </a:r>
          </a:p>
        </p:txBody>
      </p:sp>
      <p:sp>
        <p:nvSpPr>
          <p:cNvPr id="3" name="Content Placeholder 2"/>
          <p:cNvSpPr>
            <a:spLocks noGrp="1"/>
          </p:cNvSpPr>
          <p:nvPr>
            <p:ph idx="1"/>
          </p:nvPr>
        </p:nvSpPr>
        <p:spPr>
          <a:xfrm>
            <a:off x="1981200" y="980731"/>
            <a:ext cx="8229600" cy="666075"/>
          </a:xfrm>
        </p:spPr>
        <p:txBody>
          <a:bodyPr/>
          <a:lstStyle/>
          <a:p>
            <a:r>
              <a:rPr lang="en-US" dirty="0"/>
              <a:t>The “balancing” point of the lifting forces </a:t>
            </a:r>
          </a:p>
        </p:txBody>
      </p:sp>
      <p:grpSp>
        <p:nvGrpSpPr>
          <p:cNvPr id="9" name="Group 8"/>
          <p:cNvGrpSpPr/>
          <p:nvPr/>
        </p:nvGrpSpPr>
        <p:grpSpPr>
          <a:xfrm>
            <a:off x="2423591" y="2060849"/>
            <a:ext cx="1548172" cy="972109"/>
            <a:chOff x="899591" y="2060848"/>
            <a:chExt cx="1548172" cy="972109"/>
          </a:xfrm>
        </p:grpSpPr>
        <p:sp>
          <p:nvSpPr>
            <p:cNvPr id="5" name="Isosceles Triangle 4"/>
            <p:cNvSpPr/>
            <p:nvPr/>
          </p:nvSpPr>
          <p:spPr>
            <a:xfrm rot="16200000">
              <a:off x="1421649" y="2006843"/>
              <a:ext cx="504056" cy="1548172"/>
            </a:xfrm>
            <a:prstGeom prst="triangl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Arrow Connector 7"/>
            <p:cNvCxnSpPr/>
            <p:nvPr/>
          </p:nvCxnSpPr>
          <p:spPr>
            <a:xfrm flipV="1">
              <a:off x="2087724" y="2060848"/>
              <a:ext cx="0" cy="756084"/>
            </a:xfrm>
            <a:prstGeom prst="straightConnector1">
              <a:avLst/>
            </a:prstGeom>
            <a:ln w="762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grpSp>
        <p:nvGrpSpPr>
          <p:cNvPr id="15" name="Group 14"/>
          <p:cNvGrpSpPr/>
          <p:nvPr/>
        </p:nvGrpSpPr>
        <p:grpSpPr>
          <a:xfrm>
            <a:off x="3971764" y="2240869"/>
            <a:ext cx="5364596" cy="792089"/>
            <a:chOff x="2267744" y="2384883"/>
            <a:chExt cx="5364596" cy="792089"/>
          </a:xfrm>
        </p:grpSpPr>
        <p:sp>
          <p:nvSpPr>
            <p:cNvPr id="4" name="Rectangle 3"/>
            <p:cNvSpPr/>
            <p:nvPr/>
          </p:nvSpPr>
          <p:spPr>
            <a:xfrm>
              <a:off x="2267744" y="2672916"/>
              <a:ext cx="5364596" cy="504056"/>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Arrow Connector 10"/>
            <p:cNvCxnSpPr/>
            <p:nvPr/>
          </p:nvCxnSpPr>
          <p:spPr>
            <a:xfrm flipV="1">
              <a:off x="5004048" y="2384883"/>
              <a:ext cx="0" cy="576065"/>
            </a:xfrm>
            <a:prstGeom prst="straightConnector1">
              <a:avLst/>
            </a:prstGeom>
            <a:ln w="762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grpSp>
        <p:nvGrpSpPr>
          <p:cNvPr id="18" name="Group 17"/>
          <p:cNvGrpSpPr/>
          <p:nvPr/>
        </p:nvGrpSpPr>
        <p:grpSpPr>
          <a:xfrm>
            <a:off x="8580276" y="1844825"/>
            <a:ext cx="756084" cy="1872209"/>
            <a:chOff x="7056276" y="1844824"/>
            <a:chExt cx="756084" cy="1872209"/>
          </a:xfrm>
        </p:grpSpPr>
        <p:sp>
          <p:nvSpPr>
            <p:cNvPr id="6" name="Trapezoid 5"/>
            <p:cNvSpPr/>
            <p:nvPr/>
          </p:nvSpPr>
          <p:spPr>
            <a:xfrm>
              <a:off x="7056276" y="1844824"/>
              <a:ext cx="756084" cy="684076"/>
            </a:xfrm>
            <a:prstGeom prst="trapezoid">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rapezoid 11"/>
            <p:cNvSpPr/>
            <p:nvPr/>
          </p:nvSpPr>
          <p:spPr>
            <a:xfrm flipV="1">
              <a:off x="7056276" y="3032956"/>
              <a:ext cx="756084" cy="684077"/>
            </a:xfrm>
            <a:prstGeom prst="trapezoid">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7" name="Straight Arrow Connector 16"/>
            <p:cNvCxnSpPr/>
            <p:nvPr/>
          </p:nvCxnSpPr>
          <p:spPr>
            <a:xfrm flipH="1" flipV="1">
              <a:off x="7416314" y="1902549"/>
              <a:ext cx="28822" cy="846094"/>
            </a:xfrm>
            <a:prstGeom prst="straightConnector1">
              <a:avLst/>
            </a:prstGeom>
            <a:ln w="762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cxnSp>
        <p:nvCxnSpPr>
          <p:cNvPr id="23" name="Straight Connector 22"/>
          <p:cNvCxnSpPr/>
          <p:nvPr/>
        </p:nvCxnSpPr>
        <p:spPr>
          <a:xfrm>
            <a:off x="2423591" y="5409220"/>
            <a:ext cx="6840700" cy="36004"/>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5" name="Flowchart: Or 24"/>
          <p:cNvSpPr/>
          <p:nvPr/>
        </p:nvSpPr>
        <p:spPr>
          <a:xfrm>
            <a:off x="6564052" y="5301208"/>
            <a:ext cx="288033" cy="252028"/>
          </a:xfrm>
          <a:prstGeom prst="flowChar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lowchart: Or 25"/>
          <p:cNvSpPr/>
          <p:nvPr/>
        </p:nvSpPr>
        <p:spPr>
          <a:xfrm>
            <a:off x="5051885" y="5301208"/>
            <a:ext cx="288033" cy="252028"/>
          </a:xfrm>
          <a:prstGeom prst="flowChar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lowchart: Or 27"/>
          <p:cNvSpPr/>
          <p:nvPr/>
        </p:nvSpPr>
        <p:spPr>
          <a:xfrm>
            <a:off x="7644172" y="5301208"/>
            <a:ext cx="288033" cy="252028"/>
          </a:xfrm>
          <a:prstGeom prst="flowChar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30" name="Straight Connector 29"/>
          <p:cNvCxnSpPr/>
          <p:nvPr/>
        </p:nvCxnSpPr>
        <p:spPr>
          <a:xfrm>
            <a:off x="2423591" y="4545124"/>
            <a:ext cx="0" cy="1296144"/>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9264291" y="4545124"/>
            <a:ext cx="0" cy="1296144"/>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4403813" y="5913276"/>
            <a:ext cx="3240359" cy="369332"/>
          </a:xfrm>
          <a:prstGeom prst="rect">
            <a:avLst/>
          </a:prstGeom>
          <a:noFill/>
        </p:spPr>
        <p:txBody>
          <a:bodyPr wrap="square" rtlCol="0">
            <a:spAutoFit/>
          </a:bodyPr>
          <a:lstStyle/>
          <a:p>
            <a:pPr algn="ctr"/>
            <a:r>
              <a:rPr lang="en-US" dirty="0"/>
              <a:t>Body Position</a:t>
            </a:r>
          </a:p>
        </p:txBody>
      </p:sp>
      <p:sp>
        <p:nvSpPr>
          <p:cNvPr id="21" name="Slide Number Placeholder 20"/>
          <p:cNvSpPr>
            <a:spLocks noGrp="1"/>
          </p:cNvSpPr>
          <p:nvPr>
            <p:ph type="sldNum" sz="quarter" idx="12"/>
          </p:nvPr>
        </p:nvSpPr>
        <p:spPr/>
        <p:txBody>
          <a:bodyPr/>
          <a:lstStyle/>
          <a:p>
            <a:fld id="{083D6342-8226-4CFD-B95D-B1B67BDE0A20}" type="slidenum">
              <a:rPr lang="en-US" smtClean="0"/>
              <a:t>47</a:t>
            </a:fld>
            <a:endParaRPr lang="en-US"/>
          </a:p>
        </p:txBody>
      </p:sp>
    </p:spTree>
    <p:extLst>
      <p:ext uri="{BB962C8B-B14F-4D97-AF65-F5344CB8AC3E}">
        <p14:creationId xmlns:p14="http://schemas.microsoft.com/office/powerpoint/2010/main" val="39738734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6"/>
                                        </p:tgtEl>
                                        <p:attrNameLst>
                                          <p:attrName>style.visibility</p:attrName>
                                        </p:attrNameLst>
                                      </p:cBhvr>
                                      <p:to>
                                        <p:strVal val="visible"/>
                                      </p:to>
                                    </p:set>
                                    <p:animEffect transition="in" filter="fade">
                                      <p:cBhvr>
                                        <p:cTn id="10" dur="500"/>
                                        <p:tgtEl>
                                          <p:spTgt spid="26"/>
                                        </p:tgtEl>
                                      </p:cBhvr>
                                    </p:animEffect>
                                  </p:childTnLst>
                                </p:cTn>
                              </p:par>
                              <p:par>
                                <p:cTn id="11" presetID="10" presetClass="exit" presetSubtype="0" fill="hold" grpId="0" nodeType="withEffect">
                                  <p:stCondLst>
                                    <p:cond delay="0"/>
                                  </p:stCondLst>
                                  <p:childTnLst>
                                    <p:animEffect transition="out" filter="fade">
                                      <p:cBhvr>
                                        <p:cTn id="12" dur="500"/>
                                        <p:tgtEl>
                                          <p:spTgt spid="25"/>
                                        </p:tgtEl>
                                      </p:cBhvr>
                                    </p:animEffect>
                                    <p:set>
                                      <p:cBhvr>
                                        <p:cTn id="13" dur="1" fill="hold">
                                          <p:stCondLst>
                                            <p:cond delay="499"/>
                                          </p:stCondLst>
                                        </p:cTn>
                                        <p:tgtEl>
                                          <p:spTgt spid="25"/>
                                        </p:tgtEl>
                                        <p:attrNameLst>
                                          <p:attrName>style.visibility</p:attrName>
                                        </p:attrNameLst>
                                      </p:cBhvr>
                                      <p:to>
                                        <p:strVal val="hidden"/>
                                      </p:to>
                                    </p:se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18"/>
                                        </p:tgtEl>
                                        <p:attrNameLst>
                                          <p:attrName>style.visibility</p:attrName>
                                        </p:attrNameLst>
                                      </p:cBhvr>
                                      <p:to>
                                        <p:strVal val="visible"/>
                                      </p:to>
                                    </p:set>
                                    <p:animEffect transition="in" filter="fade">
                                      <p:cBhvr>
                                        <p:cTn id="18" dur="500"/>
                                        <p:tgtEl>
                                          <p:spTgt spid="18"/>
                                        </p:tgtEl>
                                      </p:cBhvr>
                                    </p:animEffect>
                                  </p:childTnLst>
                                </p:cTn>
                              </p:par>
                              <p:par>
                                <p:cTn id="19" presetID="10" presetClass="exit" presetSubtype="0" fill="hold" grpId="1" nodeType="withEffect">
                                  <p:stCondLst>
                                    <p:cond delay="0"/>
                                  </p:stCondLst>
                                  <p:childTnLst>
                                    <p:animEffect transition="out" filter="fade">
                                      <p:cBhvr>
                                        <p:cTn id="20" dur="500"/>
                                        <p:tgtEl>
                                          <p:spTgt spid="26"/>
                                        </p:tgtEl>
                                      </p:cBhvr>
                                    </p:animEffect>
                                    <p:set>
                                      <p:cBhvr>
                                        <p:cTn id="21" dur="1" fill="hold">
                                          <p:stCondLst>
                                            <p:cond delay="499"/>
                                          </p:stCondLst>
                                        </p:cTn>
                                        <p:tgtEl>
                                          <p:spTgt spid="26"/>
                                        </p:tgtEl>
                                        <p:attrNameLst>
                                          <p:attrName>style.visibility</p:attrName>
                                        </p:attrNameLst>
                                      </p:cBhvr>
                                      <p:to>
                                        <p:strVal val="hidden"/>
                                      </p:to>
                                    </p:set>
                                  </p:childTnLst>
                                </p:cTn>
                              </p:par>
                              <p:par>
                                <p:cTn id="22" presetID="10" presetClass="entr" presetSubtype="0" fill="hold" grpId="0" nodeType="withEffect">
                                  <p:stCondLst>
                                    <p:cond delay="0"/>
                                  </p:stCondLst>
                                  <p:childTnLst>
                                    <p:set>
                                      <p:cBhvr>
                                        <p:cTn id="23" dur="1" fill="hold">
                                          <p:stCondLst>
                                            <p:cond delay="0"/>
                                          </p:stCondLst>
                                        </p:cTn>
                                        <p:tgtEl>
                                          <p:spTgt spid="28"/>
                                        </p:tgtEl>
                                        <p:attrNameLst>
                                          <p:attrName>style.visibility</p:attrName>
                                        </p:attrNameLst>
                                      </p:cBhvr>
                                      <p:to>
                                        <p:strVal val="visible"/>
                                      </p:to>
                                    </p:set>
                                    <p:animEffect transition="in" filter="fade">
                                      <p:cBhvr>
                                        <p:cTn id="24"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26" grpId="0" animBg="1"/>
      <p:bldP spid="26" grpId="1" animBg="1"/>
      <p:bldP spid="28" grpId="0" animBg="1"/>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083D6342-8226-4CFD-B95D-B1B67BDE0A20}" type="slidenum">
              <a:rPr lang="en-US" smtClean="0"/>
              <a:t>48</a:t>
            </a:fld>
            <a:endParaRPr lang="en-US"/>
          </a:p>
        </p:txBody>
      </p:sp>
      <p:grpSp>
        <p:nvGrpSpPr>
          <p:cNvPr id="9" name="Group 8"/>
          <p:cNvGrpSpPr/>
          <p:nvPr/>
        </p:nvGrpSpPr>
        <p:grpSpPr>
          <a:xfrm>
            <a:off x="2423591" y="2060849"/>
            <a:ext cx="1548172" cy="972109"/>
            <a:chOff x="899591" y="2060848"/>
            <a:chExt cx="1548172" cy="972109"/>
          </a:xfrm>
        </p:grpSpPr>
        <p:sp>
          <p:nvSpPr>
            <p:cNvPr id="5" name="Isosceles Triangle 4"/>
            <p:cNvSpPr/>
            <p:nvPr/>
          </p:nvSpPr>
          <p:spPr>
            <a:xfrm rot="16200000">
              <a:off x="1421649" y="2006843"/>
              <a:ext cx="504056" cy="1548172"/>
            </a:xfrm>
            <a:prstGeom prst="triangl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Arrow Connector 7"/>
            <p:cNvCxnSpPr/>
            <p:nvPr/>
          </p:nvCxnSpPr>
          <p:spPr>
            <a:xfrm flipV="1">
              <a:off x="2087724" y="2060848"/>
              <a:ext cx="0" cy="756084"/>
            </a:xfrm>
            <a:prstGeom prst="straightConnector1">
              <a:avLst/>
            </a:prstGeom>
            <a:ln w="762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grpSp>
        <p:nvGrpSpPr>
          <p:cNvPr id="15" name="Group 14"/>
          <p:cNvGrpSpPr/>
          <p:nvPr/>
        </p:nvGrpSpPr>
        <p:grpSpPr>
          <a:xfrm>
            <a:off x="3971764" y="2240869"/>
            <a:ext cx="5364596" cy="792089"/>
            <a:chOff x="2267744" y="2384883"/>
            <a:chExt cx="5364596" cy="792089"/>
          </a:xfrm>
        </p:grpSpPr>
        <p:sp>
          <p:nvSpPr>
            <p:cNvPr id="4" name="Rectangle 3"/>
            <p:cNvSpPr/>
            <p:nvPr/>
          </p:nvSpPr>
          <p:spPr>
            <a:xfrm>
              <a:off x="2267744" y="2672916"/>
              <a:ext cx="5364596" cy="504056"/>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Arrow Connector 10"/>
            <p:cNvCxnSpPr/>
            <p:nvPr/>
          </p:nvCxnSpPr>
          <p:spPr>
            <a:xfrm flipV="1">
              <a:off x="5004048" y="2384883"/>
              <a:ext cx="0" cy="576065"/>
            </a:xfrm>
            <a:prstGeom prst="straightConnector1">
              <a:avLst/>
            </a:prstGeom>
            <a:ln w="762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grpSp>
        <p:nvGrpSpPr>
          <p:cNvPr id="18" name="Group 17"/>
          <p:cNvGrpSpPr/>
          <p:nvPr/>
        </p:nvGrpSpPr>
        <p:grpSpPr>
          <a:xfrm>
            <a:off x="8580276" y="1844825"/>
            <a:ext cx="756084" cy="1872209"/>
            <a:chOff x="7056276" y="1844824"/>
            <a:chExt cx="756084" cy="1872209"/>
          </a:xfrm>
        </p:grpSpPr>
        <p:sp>
          <p:nvSpPr>
            <p:cNvPr id="6" name="Trapezoid 5"/>
            <p:cNvSpPr/>
            <p:nvPr/>
          </p:nvSpPr>
          <p:spPr>
            <a:xfrm>
              <a:off x="7056276" y="1844824"/>
              <a:ext cx="756084" cy="684076"/>
            </a:xfrm>
            <a:prstGeom prst="trapezoid">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rapezoid 11"/>
            <p:cNvSpPr/>
            <p:nvPr/>
          </p:nvSpPr>
          <p:spPr>
            <a:xfrm flipV="1">
              <a:off x="7056276" y="3032956"/>
              <a:ext cx="756084" cy="684077"/>
            </a:xfrm>
            <a:prstGeom prst="trapezoid">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7" name="Straight Arrow Connector 16"/>
            <p:cNvCxnSpPr>
              <a:endCxn id="6" idx="0"/>
            </p:cNvCxnSpPr>
            <p:nvPr/>
          </p:nvCxnSpPr>
          <p:spPr>
            <a:xfrm flipH="1" flipV="1">
              <a:off x="7434318" y="1844824"/>
              <a:ext cx="10818" cy="903819"/>
            </a:xfrm>
            <a:prstGeom prst="straightConnector1">
              <a:avLst/>
            </a:prstGeom>
            <a:ln w="762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cxnSp>
        <p:nvCxnSpPr>
          <p:cNvPr id="22" name="Straight Connector 21"/>
          <p:cNvCxnSpPr/>
          <p:nvPr/>
        </p:nvCxnSpPr>
        <p:spPr>
          <a:xfrm>
            <a:off x="2423591" y="989666"/>
            <a:ext cx="0" cy="1611242"/>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3611724" y="1791400"/>
            <a:ext cx="0" cy="54006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6708068" y="1539372"/>
            <a:ext cx="0" cy="797086"/>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flipH="1">
            <a:off x="8958319" y="855296"/>
            <a:ext cx="22681" cy="1226768"/>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a:off x="2423591" y="1071320"/>
            <a:ext cx="6557408" cy="0"/>
          </a:xfrm>
          <a:prstGeom prst="straightConnector1">
            <a:avLst/>
          </a:prstGeom>
          <a:ln w="19050">
            <a:solidFill>
              <a:srgbClr val="FF0000"/>
            </a:solidFill>
            <a:headEnd type="arrow" w="lg" len="lg"/>
            <a:tailEnd type="arrow" w="lg" len="lg"/>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a:off x="2423592" y="1899412"/>
            <a:ext cx="1188133" cy="0"/>
          </a:xfrm>
          <a:prstGeom prst="straightConnector1">
            <a:avLst/>
          </a:prstGeom>
          <a:ln w="19050">
            <a:solidFill>
              <a:srgbClr val="FF0000"/>
            </a:solidFill>
            <a:headEnd type="arrow" w="lg" len="lg"/>
            <a:tailEnd type="arrow" w="lg" len="lg"/>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a:xfrm flipV="1">
            <a:off x="2423592" y="1628800"/>
            <a:ext cx="4278311" cy="18584"/>
          </a:xfrm>
          <a:prstGeom prst="straightConnector1">
            <a:avLst/>
          </a:prstGeom>
          <a:ln w="19050">
            <a:solidFill>
              <a:srgbClr val="FF0000"/>
            </a:solidFill>
            <a:headEnd type="arrow" w="lg" len="lg"/>
            <a:tailEnd type="arrow" w="lg" len="lg"/>
          </a:ln>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a:off x="2730442" y="1718810"/>
            <a:ext cx="557247" cy="369332"/>
          </a:xfrm>
          <a:prstGeom prst="rect">
            <a:avLst/>
          </a:prstGeom>
          <a:solidFill>
            <a:schemeClr val="bg1"/>
          </a:solidFill>
        </p:spPr>
        <p:txBody>
          <a:bodyPr wrap="square" rtlCol="0">
            <a:spAutoFit/>
          </a:bodyPr>
          <a:lstStyle/>
          <a:p>
            <a:pPr algn="ctr"/>
            <a:r>
              <a:rPr lang="en-US" dirty="0"/>
              <a:t>4 in</a:t>
            </a:r>
          </a:p>
        </p:txBody>
      </p:sp>
      <p:sp>
        <p:nvSpPr>
          <p:cNvPr id="39" name="TextBox 38"/>
          <p:cNvSpPr txBox="1"/>
          <p:nvPr/>
        </p:nvSpPr>
        <p:spPr>
          <a:xfrm>
            <a:off x="3935761" y="1458072"/>
            <a:ext cx="720080" cy="369332"/>
          </a:xfrm>
          <a:prstGeom prst="rect">
            <a:avLst/>
          </a:prstGeom>
          <a:solidFill>
            <a:schemeClr val="bg1"/>
          </a:solidFill>
        </p:spPr>
        <p:txBody>
          <a:bodyPr wrap="square" rtlCol="0">
            <a:spAutoFit/>
          </a:bodyPr>
          <a:lstStyle/>
          <a:p>
            <a:pPr algn="ctr"/>
            <a:r>
              <a:rPr lang="en-US" dirty="0"/>
              <a:t>20 in</a:t>
            </a:r>
          </a:p>
        </p:txBody>
      </p:sp>
      <p:sp>
        <p:nvSpPr>
          <p:cNvPr id="40" name="TextBox 39"/>
          <p:cNvSpPr txBox="1"/>
          <p:nvPr/>
        </p:nvSpPr>
        <p:spPr>
          <a:xfrm>
            <a:off x="5195900" y="1129781"/>
            <a:ext cx="776490" cy="369332"/>
          </a:xfrm>
          <a:prstGeom prst="rect">
            <a:avLst/>
          </a:prstGeom>
          <a:solidFill>
            <a:schemeClr val="bg1"/>
          </a:solidFill>
        </p:spPr>
        <p:txBody>
          <a:bodyPr wrap="square" rtlCol="0">
            <a:spAutoFit/>
          </a:bodyPr>
          <a:lstStyle/>
          <a:p>
            <a:pPr algn="ctr"/>
            <a:r>
              <a:rPr lang="en-US" dirty="0"/>
              <a:t>30 in</a:t>
            </a:r>
          </a:p>
        </p:txBody>
      </p:sp>
      <p:sp>
        <p:nvSpPr>
          <p:cNvPr id="41" name="TextBox 40"/>
          <p:cNvSpPr txBox="1"/>
          <p:nvPr/>
        </p:nvSpPr>
        <p:spPr>
          <a:xfrm>
            <a:off x="5925412" y="836712"/>
            <a:ext cx="776490" cy="369332"/>
          </a:xfrm>
          <a:prstGeom prst="rect">
            <a:avLst/>
          </a:prstGeom>
          <a:solidFill>
            <a:schemeClr val="bg1"/>
          </a:solidFill>
        </p:spPr>
        <p:txBody>
          <a:bodyPr wrap="square" rtlCol="0">
            <a:spAutoFit/>
          </a:bodyPr>
          <a:lstStyle/>
          <a:p>
            <a:pPr algn="ctr"/>
            <a:r>
              <a:rPr lang="en-US" dirty="0"/>
              <a:t>33 in</a:t>
            </a:r>
          </a:p>
        </p:txBody>
      </p:sp>
      <p:sp>
        <p:nvSpPr>
          <p:cNvPr id="42" name="Oval 41"/>
          <p:cNvSpPr/>
          <p:nvPr/>
        </p:nvSpPr>
        <p:spPr>
          <a:xfrm>
            <a:off x="2351583" y="2708338"/>
            <a:ext cx="180021" cy="180602"/>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lowchart: Or 42"/>
          <p:cNvSpPr/>
          <p:nvPr/>
        </p:nvSpPr>
        <p:spPr>
          <a:xfrm>
            <a:off x="7213390" y="2657034"/>
            <a:ext cx="287188" cy="283211"/>
          </a:xfrm>
          <a:prstGeom prst="flowChartOr">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TextBox 43"/>
          <p:cNvSpPr txBox="1"/>
          <p:nvPr/>
        </p:nvSpPr>
        <p:spPr>
          <a:xfrm>
            <a:off x="1739516" y="4005064"/>
            <a:ext cx="8761284" cy="369332"/>
          </a:xfrm>
          <a:prstGeom prst="rect">
            <a:avLst/>
          </a:prstGeom>
          <a:noFill/>
        </p:spPr>
        <p:txBody>
          <a:bodyPr wrap="square" rtlCol="0">
            <a:spAutoFit/>
          </a:bodyPr>
          <a:lstStyle/>
          <a:p>
            <a:r>
              <a:rPr lang="en-US" dirty="0"/>
              <a:t>Sum the </a:t>
            </a:r>
            <a:r>
              <a:rPr lang="en-US" dirty="0">
                <a:solidFill>
                  <a:srgbClr val="00B0F0"/>
                </a:solidFill>
              </a:rPr>
              <a:t>lift moments of the components</a:t>
            </a:r>
            <a:r>
              <a:rPr lang="en-US" dirty="0">
                <a:solidFill>
                  <a:srgbClr val="FF0000"/>
                </a:solidFill>
              </a:rPr>
              <a:t> </a:t>
            </a:r>
            <a:r>
              <a:rPr lang="en-US" dirty="0"/>
              <a:t>about Point A, and set equal to the </a:t>
            </a:r>
            <a:r>
              <a:rPr lang="en-US" dirty="0">
                <a:solidFill>
                  <a:srgbClr val="00B050"/>
                </a:solidFill>
              </a:rPr>
              <a:t>total moment</a:t>
            </a:r>
            <a:r>
              <a:rPr lang="en-US" dirty="0"/>
              <a:t>:</a:t>
            </a:r>
          </a:p>
        </p:txBody>
      </p:sp>
      <p:sp>
        <p:nvSpPr>
          <p:cNvPr id="45" name="TextBox 44"/>
          <p:cNvSpPr txBox="1"/>
          <p:nvPr/>
        </p:nvSpPr>
        <p:spPr>
          <a:xfrm>
            <a:off x="1739516" y="4529407"/>
            <a:ext cx="8777318" cy="2031325"/>
          </a:xfrm>
          <a:prstGeom prst="rect">
            <a:avLst/>
          </a:prstGeom>
          <a:noFill/>
        </p:spPr>
        <p:txBody>
          <a:bodyPr wrap="square" rtlCol="0">
            <a:spAutoFit/>
          </a:bodyPr>
          <a:lstStyle/>
          <a:p>
            <a:r>
              <a:rPr lang="en-US" dirty="0">
                <a:solidFill>
                  <a:srgbClr val="00B050"/>
                </a:solidFill>
              </a:rPr>
              <a:t>CP (in) x total weight (</a:t>
            </a:r>
            <a:r>
              <a:rPr lang="en-US" dirty="0" err="1">
                <a:solidFill>
                  <a:srgbClr val="00B050"/>
                </a:solidFill>
              </a:rPr>
              <a:t>lb</a:t>
            </a:r>
            <a:r>
              <a:rPr lang="en-US" dirty="0">
                <a:solidFill>
                  <a:srgbClr val="00B050"/>
                </a:solidFill>
              </a:rPr>
              <a:t>)</a:t>
            </a:r>
            <a:r>
              <a:rPr lang="en-US" dirty="0"/>
              <a:t>  =  </a:t>
            </a:r>
            <a:r>
              <a:rPr lang="en-US" dirty="0">
                <a:solidFill>
                  <a:srgbClr val="00B0F0"/>
                </a:solidFill>
              </a:rPr>
              <a:t>(4 in)x(.4 </a:t>
            </a:r>
            <a:r>
              <a:rPr lang="en-US" dirty="0" err="1">
                <a:solidFill>
                  <a:srgbClr val="00B0F0"/>
                </a:solidFill>
              </a:rPr>
              <a:t>lb</a:t>
            </a:r>
            <a:r>
              <a:rPr lang="en-US" dirty="0">
                <a:solidFill>
                  <a:srgbClr val="00B0F0"/>
                </a:solidFill>
              </a:rPr>
              <a:t>)  +  (20 in)x(.2 </a:t>
            </a:r>
            <a:r>
              <a:rPr lang="en-US" dirty="0" err="1">
                <a:solidFill>
                  <a:srgbClr val="00B0F0"/>
                </a:solidFill>
              </a:rPr>
              <a:t>lb</a:t>
            </a:r>
            <a:r>
              <a:rPr lang="en-US" dirty="0">
                <a:solidFill>
                  <a:srgbClr val="00B0F0"/>
                </a:solidFill>
              </a:rPr>
              <a:t>)  +  (30 in)x(3 </a:t>
            </a:r>
            <a:r>
              <a:rPr lang="en-US" dirty="0" err="1">
                <a:solidFill>
                  <a:srgbClr val="00B0F0"/>
                </a:solidFill>
              </a:rPr>
              <a:t>lb</a:t>
            </a:r>
            <a:r>
              <a:rPr lang="en-US" dirty="0">
                <a:solidFill>
                  <a:srgbClr val="00B0F0"/>
                </a:solidFill>
              </a:rPr>
              <a:t>)  +  (33 in)x(1.0 </a:t>
            </a:r>
            <a:r>
              <a:rPr lang="en-US" dirty="0" err="1">
                <a:solidFill>
                  <a:srgbClr val="00B0F0"/>
                </a:solidFill>
              </a:rPr>
              <a:t>lb</a:t>
            </a:r>
            <a:r>
              <a:rPr lang="en-US" dirty="0">
                <a:solidFill>
                  <a:srgbClr val="00B0F0"/>
                </a:solidFill>
              </a:rPr>
              <a:t>)</a:t>
            </a:r>
          </a:p>
          <a:p>
            <a:endParaRPr lang="en-US" dirty="0"/>
          </a:p>
          <a:p>
            <a:r>
              <a:rPr lang="en-US" dirty="0"/>
              <a:t>CP (in)  x  1.6 </a:t>
            </a:r>
            <a:r>
              <a:rPr lang="en-US" dirty="0" err="1"/>
              <a:t>lb</a:t>
            </a:r>
            <a:r>
              <a:rPr lang="en-US" dirty="0"/>
              <a:t>  =  1.6 in*</a:t>
            </a:r>
            <a:r>
              <a:rPr lang="en-US" dirty="0" err="1"/>
              <a:t>lb</a:t>
            </a:r>
            <a:r>
              <a:rPr lang="en-US" dirty="0"/>
              <a:t>  +  4 in*</a:t>
            </a:r>
            <a:r>
              <a:rPr lang="en-US" dirty="0" err="1"/>
              <a:t>lb</a:t>
            </a:r>
            <a:r>
              <a:rPr lang="en-US" dirty="0"/>
              <a:t>  +  33 in*</a:t>
            </a:r>
            <a:r>
              <a:rPr lang="en-US" dirty="0" err="1"/>
              <a:t>lb</a:t>
            </a:r>
            <a:r>
              <a:rPr lang="en-US" dirty="0"/>
              <a:t> </a:t>
            </a:r>
          </a:p>
          <a:p>
            <a:endParaRPr lang="en-US" dirty="0"/>
          </a:p>
          <a:p>
            <a:r>
              <a:rPr lang="en-US" dirty="0"/>
              <a:t>CP (in)  x  1.6 </a:t>
            </a:r>
            <a:r>
              <a:rPr lang="en-US" dirty="0" err="1"/>
              <a:t>lb</a:t>
            </a:r>
            <a:r>
              <a:rPr lang="en-US" dirty="0"/>
              <a:t>  =  38.6 in*</a:t>
            </a:r>
            <a:r>
              <a:rPr lang="en-US" dirty="0" err="1"/>
              <a:t>lb</a:t>
            </a:r>
            <a:endParaRPr lang="en-US" dirty="0"/>
          </a:p>
          <a:p>
            <a:endParaRPr lang="en-US" dirty="0"/>
          </a:p>
          <a:p>
            <a:r>
              <a:rPr lang="en-US" dirty="0"/>
              <a:t>CP (in)  =    38.6 in*</a:t>
            </a:r>
            <a:r>
              <a:rPr lang="en-US" dirty="0" err="1"/>
              <a:t>lb</a:t>
            </a:r>
            <a:r>
              <a:rPr lang="en-US" dirty="0"/>
              <a:t>  /   1.6 </a:t>
            </a:r>
            <a:r>
              <a:rPr lang="en-US" dirty="0" err="1"/>
              <a:t>lb</a:t>
            </a:r>
            <a:r>
              <a:rPr lang="en-US" dirty="0"/>
              <a:t>   =   24.1  in  (measured from Point A)</a:t>
            </a:r>
          </a:p>
        </p:txBody>
      </p:sp>
      <p:sp>
        <p:nvSpPr>
          <p:cNvPr id="46" name="TextBox 45"/>
          <p:cNvSpPr txBox="1"/>
          <p:nvPr/>
        </p:nvSpPr>
        <p:spPr>
          <a:xfrm>
            <a:off x="3200678" y="3064315"/>
            <a:ext cx="864095" cy="369332"/>
          </a:xfrm>
          <a:prstGeom prst="rect">
            <a:avLst/>
          </a:prstGeom>
          <a:noFill/>
        </p:spPr>
        <p:txBody>
          <a:bodyPr wrap="square" rtlCol="0">
            <a:spAutoFit/>
          </a:bodyPr>
          <a:lstStyle/>
          <a:p>
            <a:pPr algn="ctr"/>
            <a:r>
              <a:rPr lang="en-US" dirty="0"/>
              <a:t>0.4 </a:t>
            </a:r>
            <a:r>
              <a:rPr lang="en-US" dirty="0" err="1"/>
              <a:t>lb</a:t>
            </a:r>
            <a:endParaRPr lang="en-US" dirty="0"/>
          </a:p>
        </p:txBody>
      </p:sp>
      <p:sp>
        <p:nvSpPr>
          <p:cNvPr id="47" name="TextBox 46"/>
          <p:cNvSpPr txBox="1"/>
          <p:nvPr/>
        </p:nvSpPr>
        <p:spPr>
          <a:xfrm>
            <a:off x="6269855" y="3064315"/>
            <a:ext cx="864095" cy="369332"/>
          </a:xfrm>
          <a:prstGeom prst="rect">
            <a:avLst/>
          </a:prstGeom>
          <a:noFill/>
        </p:spPr>
        <p:txBody>
          <a:bodyPr wrap="square" rtlCol="0">
            <a:spAutoFit/>
          </a:bodyPr>
          <a:lstStyle/>
          <a:p>
            <a:pPr algn="ctr"/>
            <a:r>
              <a:rPr lang="en-US" dirty="0"/>
              <a:t>0.2 </a:t>
            </a:r>
            <a:r>
              <a:rPr lang="en-US" dirty="0" err="1"/>
              <a:t>lb</a:t>
            </a:r>
            <a:endParaRPr lang="en-US" dirty="0"/>
          </a:p>
        </p:txBody>
      </p:sp>
      <p:sp>
        <p:nvSpPr>
          <p:cNvPr id="48" name="TextBox 47"/>
          <p:cNvSpPr txBox="1"/>
          <p:nvPr/>
        </p:nvSpPr>
        <p:spPr>
          <a:xfrm>
            <a:off x="9284631" y="2082064"/>
            <a:ext cx="864095" cy="369332"/>
          </a:xfrm>
          <a:prstGeom prst="rect">
            <a:avLst/>
          </a:prstGeom>
          <a:noFill/>
        </p:spPr>
        <p:txBody>
          <a:bodyPr wrap="square" rtlCol="0">
            <a:spAutoFit/>
          </a:bodyPr>
          <a:lstStyle/>
          <a:p>
            <a:pPr algn="ctr"/>
            <a:r>
              <a:rPr lang="en-US" dirty="0"/>
              <a:t>1.0 </a:t>
            </a:r>
            <a:r>
              <a:rPr lang="en-US" dirty="0" err="1"/>
              <a:t>lb</a:t>
            </a:r>
            <a:endParaRPr lang="en-US" dirty="0"/>
          </a:p>
        </p:txBody>
      </p:sp>
      <p:sp>
        <p:nvSpPr>
          <p:cNvPr id="33" name="Title 1">
            <a:extLst>
              <a:ext uri="{FF2B5EF4-FFF2-40B4-BE49-F238E27FC236}">
                <a16:creationId xmlns:a16="http://schemas.microsoft.com/office/drawing/2014/main" id="{46F629AF-62E0-4FE4-AB91-D61DD1B4E3B9}"/>
              </a:ext>
            </a:extLst>
          </p:cNvPr>
          <p:cNvSpPr txBox="1">
            <a:spLocks/>
          </p:cNvSpPr>
          <p:nvPr/>
        </p:nvSpPr>
        <p:spPr>
          <a:xfrm>
            <a:off x="1981200" y="152636"/>
            <a:ext cx="8229600" cy="612068"/>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solidFill>
                  <a:srgbClr val="FF0000"/>
                </a:solidFill>
              </a:rPr>
              <a:t>Center of Lift (</a:t>
            </a:r>
            <a:r>
              <a:rPr lang="en-US" sz="3200" dirty="0" err="1">
                <a:solidFill>
                  <a:srgbClr val="FF0000"/>
                </a:solidFill>
              </a:rPr>
              <a:t>a.k.a</a:t>
            </a:r>
            <a:r>
              <a:rPr lang="en-US" sz="3200" dirty="0">
                <a:solidFill>
                  <a:srgbClr val="FF0000"/>
                </a:solidFill>
              </a:rPr>
              <a:t> Center of Pressure)</a:t>
            </a:r>
          </a:p>
        </p:txBody>
      </p:sp>
    </p:spTree>
    <p:extLst>
      <p:ext uri="{BB962C8B-B14F-4D97-AF65-F5344CB8AC3E}">
        <p14:creationId xmlns:p14="http://schemas.microsoft.com/office/powerpoint/2010/main" val="211443167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83D6342-8226-4CFD-B95D-B1B67BDE0A20}" type="slidenum">
              <a:rPr lang="en-US" smtClean="0"/>
              <a:t>49</a:t>
            </a:fld>
            <a:endParaRPr lang="en-US"/>
          </a:p>
        </p:txBody>
      </p:sp>
      <p:sp>
        <p:nvSpPr>
          <p:cNvPr id="3" name="TextBox 2"/>
          <p:cNvSpPr txBox="1"/>
          <p:nvPr/>
        </p:nvSpPr>
        <p:spPr>
          <a:xfrm>
            <a:off x="1415480" y="1448780"/>
            <a:ext cx="9433048" cy="3046988"/>
          </a:xfrm>
          <a:prstGeom prst="rect">
            <a:avLst/>
          </a:prstGeom>
          <a:noFill/>
        </p:spPr>
        <p:txBody>
          <a:bodyPr wrap="square" rtlCol="0">
            <a:spAutoFit/>
          </a:bodyPr>
          <a:lstStyle/>
          <a:p>
            <a:r>
              <a:rPr lang="en-US" sz="2400" dirty="0"/>
              <a:t>Calculating the lift for the various rocket sections can be a little bit laborious.  </a:t>
            </a:r>
          </a:p>
          <a:p>
            <a:endParaRPr lang="en-US" sz="2400" dirty="0"/>
          </a:p>
          <a:p>
            <a:r>
              <a:rPr lang="en-US" sz="2400" dirty="0"/>
              <a:t>In reality, we simplify things by just calculating the Normal Force Coefficients (CN) and skip actually calculating the lift.</a:t>
            </a:r>
          </a:p>
          <a:p>
            <a:endParaRPr lang="en-US" sz="2400" dirty="0"/>
          </a:p>
          <a:p>
            <a:r>
              <a:rPr lang="en-US" sz="2400" dirty="0"/>
              <a:t>Note that the Normal Force Coefficient is the same thing as the Lift  Coefficient.</a:t>
            </a:r>
          </a:p>
        </p:txBody>
      </p:sp>
    </p:spTree>
    <p:extLst>
      <p:ext uri="{BB962C8B-B14F-4D97-AF65-F5344CB8AC3E}">
        <p14:creationId xmlns:p14="http://schemas.microsoft.com/office/powerpoint/2010/main" val="420175951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Arrow Connector 5"/>
          <p:cNvCxnSpPr/>
          <p:nvPr/>
        </p:nvCxnSpPr>
        <p:spPr>
          <a:xfrm>
            <a:off x="2057400" y="609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2057400" y="990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2057400" y="1371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2057400" y="1752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2057400" y="2133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2057400" y="2514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2057400" y="2895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2057400" y="3276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2057400" y="3657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2057400" y="4038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2057400" y="4419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2057400" y="4800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2057400" y="5181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2057400" y="5562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2057400" y="5943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2057400" y="6324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flipH="1">
            <a:off x="4440115" y="5791202"/>
            <a:ext cx="3962400" cy="1"/>
          </a:xfrm>
          <a:prstGeom prst="straightConnector1">
            <a:avLst/>
          </a:prstGeom>
          <a:ln w="5715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4038600" y="6019800"/>
            <a:ext cx="5334000" cy="369332"/>
          </a:xfrm>
          <a:prstGeom prst="rect">
            <a:avLst/>
          </a:prstGeom>
          <a:noFill/>
        </p:spPr>
        <p:txBody>
          <a:bodyPr wrap="square" rtlCol="0">
            <a:spAutoFit/>
          </a:bodyPr>
          <a:lstStyle/>
          <a:p>
            <a:r>
              <a:rPr lang="en-US" dirty="0"/>
              <a:t>Desired direction we want the rocket to fly…</a:t>
            </a:r>
          </a:p>
        </p:txBody>
      </p:sp>
      <p:grpSp>
        <p:nvGrpSpPr>
          <p:cNvPr id="36" name="Group 35"/>
          <p:cNvGrpSpPr/>
          <p:nvPr/>
        </p:nvGrpSpPr>
        <p:grpSpPr>
          <a:xfrm rot="19657977">
            <a:off x="3999568" y="2896587"/>
            <a:ext cx="4724400" cy="533400"/>
            <a:chOff x="2514600" y="2971800"/>
            <a:chExt cx="4724400" cy="533400"/>
          </a:xfrm>
        </p:grpSpPr>
        <p:sp>
          <p:nvSpPr>
            <p:cNvPr id="4" name="Rectangle 3"/>
            <p:cNvSpPr/>
            <p:nvPr/>
          </p:nvSpPr>
          <p:spPr>
            <a:xfrm>
              <a:off x="2514600" y="2971800"/>
              <a:ext cx="4724400" cy="533400"/>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lowchart: Or 33"/>
            <p:cNvSpPr/>
            <p:nvPr/>
          </p:nvSpPr>
          <p:spPr>
            <a:xfrm>
              <a:off x="4572000" y="3124200"/>
              <a:ext cx="228600" cy="228600"/>
            </a:xfrm>
            <a:prstGeom prst="flowChar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5" name="TextBox 34"/>
          <p:cNvSpPr txBox="1"/>
          <p:nvPr/>
        </p:nvSpPr>
        <p:spPr>
          <a:xfrm>
            <a:off x="3059724" y="381001"/>
            <a:ext cx="1588477" cy="646331"/>
          </a:xfrm>
          <a:prstGeom prst="rect">
            <a:avLst/>
          </a:prstGeom>
          <a:noFill/>
        </p:spPr>
        <p:txBody>
          <a:bodyPr wrap="square" rtlCol="0">
            <a:spAutoFit/>
          </a:bodyPr>
          <a:lstStyle/>
          <a:p>
            <a:r>
              <a:rPr lang="en-US" dirty="0"/>
              <a:t>Direction of the airflow…</a:t>
            </a:r>
          </a:p>
        </p:txBody>
      </p:sp>
      <p:sp>
        <p:nvSpPr>
          <p:cNvPr id="37" name="Oval 36"/>
          <p:cNvSpPr/>
          <p:nvPr/>
        </p:nvSpPr>
        <p:spPr>
          <a:xfrm>
            <a:off x="6182866" y="3208784"/>
            <a:ext cx="5715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Slide Number Placeholder 1"/>
          <p:cNvSpPr>
            <a:spLocks noGrp="1"/>
          </p:cNvSpPr>
          <p:nvPr>
            <p:ph type="sldNum" sz="quarter" idx="12"/>
          </p:nvPr>
        </p:nvSpPr>
        <p:spPr/>
        <p:txBody>
          <a:bodyPr/>
          <a:lstStyle/>
          <a:p>
            <a:fld id="{083D6342-8226-4CFD-B95D-B1B67BDE0A20}" type="slidenum">
              <a:rPr lang="en-US" smtClean="0"/>
              <a:t>5</a:t>
            </a:fld>
            <a:endParaRPr lang="en-US"/>
          </a:p>
        </p:txBody>
      </p:sp>
    </p:spTree>
    <p:extLst>
      <p:ext uri="{BB962C8B-B14F-4D97-AF65-F5344CB8AC3E}">
        <p14:creationId xmlns:p14="http://schemas.microsoft.com/office/powerpoint/2010/main" val="145465927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83D6342-8226-4CFD-B95D-B1B67BDE0A20}" type="slidenum">
              <a:rPr lang="en-US" smtClean="0"/>
              <a:t>50</a:t>
            </a:fld>
            <a:endParaRPr lang="en-US"/>
          </a:p>
        </p:txBody>
      </p:sp>
      <p:pic>
        <p:nvPicPr>
          <p:cNvPr id="3" name="Picture 2"/>
          <p:cNvPicPr>
            <a:picLocks noChangeAspect="1"/>
          </p:cNvPicPr>
          <p:nvPr/>
        </p:nvPicPr>
        <p:blipFill>
          <a:blip r:embed="rId2"/>
          <a:stretch>
            <a:fillRect/>
          </a:stretch>
        </p:blipFill>
        <p:spPr>
          <a:xfrm>
            <a:off x="2639617" y="692696"/>
            <a:ext cx="3055615" cy="6068041"/>
          </a:xfrm>
          <a:prstGeom prst="rect">
            <a:avLst/>
          </a:prstGeom>
        </p:spPr>
      </p:pic>
      <p:pic>
        <p:nvPicPr>
          <p:cNvPr id="4" name="Picture 3"/>
          <p:cNvPicPr>
            <a:picLocks noChangeAspect="1"/>
          </p:cNvPicPr>
          <p:nvPr/>
        </p:nvPicPr>
        <p:blipFill>
          <a:blip r:embed="rId3"/>
          <a:stretch>
            <a:fillRect/>
          </a:stretch>
        </p:blipFill>
        <p:spPr>
          <a:xfrm>
            <a:off x="6243638" y="1052737"/>
            <a:ext cx="3667125" cy="3095625"/>
          </a:xfrm>
          <a:prstGeom prst="rect">
            <a:avLst/>
          </a:prstGeom>
        </p:spPr>
      </p:pic>
      <p:sp>
        <p:nvSpPr>
          <p:cNvPr id="6" name="TextBox 5"/>
          <p:cNvSpPr txBox="1"/>
          <p:nvPr/>
        </p:nvSpPr>
        <p:spPr>
          <a:xfrm>
            <a:off x="6348028" y="4437112"/>
            <a:ext cx="3562734" cy="1477328"/>
          </a:xfrm>
          <a:prstGeom prst="rect">
            <a:avLst/>
          </a:prstGeom>
          <a:noFill/>
        </p:spPr>
        <p:txBody>
          <a:bodyPr wrap="square" rtlCol="0">
            <a:spAutoFit/>
          </a:bodyPr>
          <a:lstStyle/>
          <a:p>
            <a:r>
              <a:rPr lang="en-US" dirty="0"/>
              <a:t>This approach assumes the straight body tube </a:t>
            </a:r>
            <a:r>
              <a:rPr lang="en-US" dirty="0" err="1"/>
              <a:t>segmentss</a:t>
            </a:r>
            <a:r>
              <a:rPr lang="en-US" dirty="0"/>
              <a:t> do not generate lift.  This is a reasonable assumption since the angle of attack of a rocket is generally small.</a:t>
            </a:r>
          </a:p>
        </p:txBody>
      </p:sp>
      <p:sp>
        <p:nvSpPr>
          <p:cNvPr id="7" name="Title 1">
            <a:extLst>
              <a:ext uri="{FF2B5EF4-FFF2-40B4-BE49-F238E27FC236}">
                <a16:creationId xmlns:a16="http://schemas.microsoft.com/office/drawing/2014/main" id="{0FD2D0F4-AE9C-4133-9670-BC6164204D88}"/>
              </a:ext>
            </a:extLst>
          </p:cNvPr>
          <p:cNvSpPr txBox="1">
            <a:spLocks/>
          </p:cNvSpPr>
          <p:nvPr/>
        </p:nvSpPr>
        <p:spPr>
          <a:xfrm>
            <a:off x="839416" y="152636"/>
            <a:ext cx="10405156" cy="612068"/>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solidFill>
                  <a:srgbClr val="FF0000"/>
                </a:solidFill>
              </a:rPr>
              <a:t>Parameters used in Calculating Model Rocket Aerodynamics</a:t>
            </a:r>
          </a:p>
        </p:txBody>
      </p:sp>
    </p:spTree>
    <p:extLst>
      <p:ext uri="{BB962C8B-B14F-4D97-AF65-F5344CB8AC3E}">
        <p14:creationId xmlns:p14="http://schemas.microsoft.com/office/powerpoint/2010/main" val="332632615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083D6342-8226-4CFD-B95D-B1B67BDE0A20}" type="slidenum">
              <a:rPr lang="en-US" smtClean="0"/>
              <a:t>51</a:t>
            </a:fld>
            <a:endParaRPr lang="en-US"/>
          </a:p>
        </p:txBody>
      </p:sp>
      <p:sp>
        <p:nvSpPr>
          <p:cNvPr id="5" name="TextBox 4"/>
          <p:cNvSpPr txBox="1"/>
          <p:nvPr/>
        </p:nvSpPr>
        <p:spPr>
          <a:xfrm>
            <a:off x="2202396" y="254952"/>
            <a:ext cx="7967228" cy="584775"/>
          </a:xfrm>
          <a:prstGeom prst="rect">
            <a:avLst/>
          </a:prstGeom>
          <a:noFill/>
        </p:spPr>
        <p:txBody>
          <a:bodyPr wrap="square" rtlCol="0">
            <a:spAutoFit/>
          </a:bodyPr>
          <a:lstStyle/>
          <a:p>
            <a:pPr algn="ctr"/>
            <a:r>
              <a:rPr lang="en-US" sz="3200" u="sng" dirty="0">
                <a:solidFill>
                  <a:srgbClr val="FF0000"/>
                </a:solidFill>
              </a:rPr>
              <a:t>Nose</a:t>
            </a:r>
            <a:r>
              <a:rPr lang="en-US" sz="3200" dirty="0">
                <a:solidFill>
                  <a:srgbClr val="FF0000"/>
                </a:solidFill>
              </a:rPr>
              <a:t> Normal Force Coefficient and CP Position</a:t>
            </a:r>
          </a:p>
        </p:txBody>
      </p:sp>
      <p:sp>
        <p:nvSpPr>
          <p:cNvPr id="10" name="TextBox 9"/>
          <p:cNvSpPr txBox="1"/>
          <p:nvPr/>
        </p:nvSpPr>
        <p:spPr>
          <a:xfrm>
            <a:off x="2544886" y="1880829"/>
            <a:ext cx="7063921" cy="461665"/>
          </a:xfrm>
          <a:prstGeom prst="rect">
            <a:avLst/>
          </a:prstGeom>
          <a:noFill/>
        </p:spPr>
        <p:txBody>
          <a:bodyPr wrap="square" rtlCol="0">
            <a:spAutoFit/>
          </a:bodyPr>
          <a:lstStyle/>
          <a:p>
            <a:pPr algn="ctr"/>
            <a:r>
              <a:rPr lang="en-US" sz="2400" dirty="0"/>
              <a:t>(C</a:t>
            </a:r>
            <a:r>
              <a:rPr lang="en-US" sz="2400" baseline="-25000" dirty="0"/>
              <a:t>N</a:t>
            </a:r>
            <a:r>
              <a:rPr lang="en-US" sz="2400" dirty="0"/>
              <a:t>)</a:t>
            </a:r>
            <a:r>
              <a:rPr lang="en-US" sz="2400" baseline="-25000" dirty="0"/>
              <a:t>N </a:t>
            </a:r>
            <a:r>
              <a:rPr lang="en-US" sz="2400" dirty="0"/>
              <a:t> =  2.0     </a:t>
            </a:r>
            <a:r>
              <a:rPr lang="en-US" i="1" dirty="0"/>
              <a:t>this value is a constant regardless of shape and size</a:t>
            </a:r>
          </a:p>
        </p:txBody>
      </p:sp>
      <p:grpSp>
        <p:nvGrpSpPr>
          <p:cNvPr id="46" name="Group 45"/>
          <p:cNvGrpSpPr/>
          <p:nvPr/>
        </p:nvGrpSpPr>
        <p:grpSpPr>
          <a:xfrm>
            <a:off x="5447928" y="2816933"/>
            <a:ext cx="4284476" cy="3516707"/>
            <a:chOff x="3041830" y="2456892"/>
            <a:chExt cx="4284476" cy="3516707"/>
          </a:xfrm>
        </p:grpSpPr>
        <p:grpSp>
          <p:nvGrpSpPr>
            <p:cNvPr id="43" name="Group 42"/>
            <p:cNvGrpSpPr/>
            <p:nvPr/>
          </p:nvGrpSpPr>
          <p:grpSpPr>
            <a:xfrm>
              <a:off x="3041830" y="2456892"/>
              <a:ext cx="4284476" cy="3516707"/>
              <a:chOff x="3563888" y="2384884"/>
              <a:chExt cx="4284476" cy="3516707"/>
            </a:xfrm>
          </p:grpSpPr>
          <p:grpSp>
            <p:nvGrpSpPr>
              <p:cNvPr id="8" name="Group 7"/>
              <p:cNvGrpSpPr/>
              <p:nvPr/>
            </p:nvGrpSpPr>
            <p:grpSpPr>
              <a:xfrm>
                <a:off x="3599892" y="2790796"/>
                <a:ext cx="4140460" cy="828092"/>
                <a:chOff x="2411760" y="2366317"/>
                <a:chExt cx="2628292" cy="828092"/>
              </a:xfrm>
            </p:grpSpPr>
            <p:sp>
              <p:nvSpPr>
                <p:cNvPr id="7" name="Oval 6"/>
                <p:cNvSpPr/>
                <p:nvPr/>
              </p:nvSpPr>
              <p:spPr>
                <a:xfrm>
                  <a:off x="2411760" y="2366317"/>
                  <a:ext cx="2628292" cy="8280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3851920" y="2366317"/>
                  <a:ext cx="1188132" cy="82809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 name="Isosceles Triangle 8"/>
              <p:cNvSpPr/>
              <p:nvPr/>
            </p:nvSpPr>
            <p:spPr>
              <a:xfrm rot="16200000">
                <a:off x="4351274" y="3605439"/>
                <a:ext cx="729981" cy="2304749"/>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Straight Connector 12"/>
              <p:cNvCxnSpPr/>
              <p:nvPr/>
            </p:nvCxnSpPr>
            <p:spPr>
              <a:xfrm>
                <a:off x="3563888" y="2384884"/>
                <a:ext cx="0" cy="3494847"/>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5184068" y="2384884"/>
                <a:ext cx="0" cy="684076"/>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5868637" y="3717032"/>
                <a:ext cx="0" cy="576064"/>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3567784" y="3893871"/>
                <a:ext cx="2300853" cy="21183"/>
              </a:xfrm>
              <a:prstGeom prst="straightConnector1">
                <a:avLst/>
              </a:prstGeom>
              <a:ln w="19050">
                <a:solidFill>
                  <a:srgbClr val="FF0000"/>
                </a:solidFill>
                <a:headEnd type="arrow" w="lg" len="lg"/>
                <a:tailEnd type="arrow" w="lg" len="lg"/>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flipV="1">
                <a:off x="3563888" y="2581349"/>
                <a:ext cx="1620180" cy="10061"/>
              </a:xfrm>
              <a:prstGeom prst="straightConnector1">
                <a:avLst/>
              </a:prstGeom>
              <a:ln w="19050">
                <a:solidFill>
                  <a:srgbClr val="FF0000"/>
                </a:solidFill>
                <a:headEnd type="arrow" w="lg" len="lg"/>
                <a:tailEnd type="arrow" w="lg" len="lg"/>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3869922" y="2406744"/>
                <a:ext cx="1044116" cy="369332"/>
              </a:xfrm>
              <a:prstGeom prst="rect">
                <a:avLst/>
              </a:prstGeom>
              <a:solidFill>
                <a:schemeClr val="bg1"/>
              </a:solidFill>
            </p:spPr>
            <p:txBody>
              <a:bodyPr wrap="square" rtlCol="0">
                <a:spAutoFit/>
              </a:bodyPr>
              <a:lstStyle/>
              <a:p>
                <a:r>
                  <a:rPr lang="en-US" dirty="0"/>
                  <a:t>0.666 L</a:t>
                </a:r>
                <a:r>
                  <a:rPr lang="en-US" baseline="-25000" dirty="0"/>
                  <a:t>N</a:t>
                </a:r>
              </a:p>
            </p:txBody>
          </p:sp>
          <p:cxnSp>
            <p:nvCxnSpPr>
              <p:cNvPr id="34" name="Straight Connector 33"/>
              <p:cNvCxnSpPr/>
              <p:nvPr/>
            </p:nvCxnSpPr>
            <p:spPr>
              <a:xfrm>
                <a:off x="4914038" y="4761148"/>
                <a:ext cx="12300" cy="1140443"/>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a:off x="3563888" y="5402182"/>
                <a:ext cx="1350150" cy="7038"/>
              </a:xfrm>
              <a:prstGeom prst="straightConnector1">
                <a:avLst/>
              </a:prstGeom>
              <a:ln w="19050">
                <a:solidFill>
                  <a:srgbClr val="FF0000"/>
                </a:solidFill>
                <a:headEnd type="arrow" w="lg" len="lg"/>
                <a:tailEnd type="arrow" w="lg" len="lg"/>
              </a:ln>
            </p:spPr>
            <p:style>
              <a:lnRef idx="1">
                <a:schemeClr val="accent1"/>
              </a:lnRef>
              <a:fillRef idx="0">
                <a:schemeClr val="accent1"/>
              </a:fillRef>
              <a:effectRef idx="0">
                <a:schemeClr val="accent1"/>
              </a:effectRef>
              <a:fontRef idx="minor">
                <a:schemeClr val="tx1"/>
              </a:fontRef>
            </p:style>
          </p:cxnSp>
          <p:sp>
            <p:nvSpPr>
              <p:cNvPr id="36" name="TextBox 35"/>
              <p:cNvSpPr txBox="1"/>
              <p:nvPr/>
            </p:nvSpPr>
            <p:spPr>
              <a:xfrm>
                <a:off x="3779912" y="5217515"/>
                <a:ext cx="954106" cy="369332"/>
              </a:xfrm>
              <a:prstGeom prst="rect">
                <a:avLst/>
              </a:prstGeom>
              <a:solidFill>
                <a:schemeClr val="bg1"/>
              </a:solidFill>
            </p:spPr>
            <p:txBody>
              <a:bodyPr wrap="square" rtlCol="0">
                <a:spAutoFit/>
              </a:bodyPr>
              <a:lstStyle/>
              <a:p>
                <a:r>
                  <a:rPr lang="en-US" dirty="0"/>
                  <a:t>0.466 L</a:t>
                </a:r>
                <a:r>
                  <a:rPr lang="en-US" baseline="-25000" dirty="0"/>
                  <a:t>N</a:t>
                </a:r>
              </a:p>
            </p:txBody>
          </p:sp>
          <p:sp>
            <p:nvSpPr>
              <p:cNvPr id="40" name="TextBox 39"/>
              <p:cNvSpPr txBox="1"/>
              <p:nvPr/>
            </p:nvSpPr>
            <p:spPr>
              <a:xfrm>
                <a:off x="3851920" y="3727325"/>
                <a:ext cx="1782198" cy="369332"/>
              </a:xfrm>
              <a:prstGeom prst="rect">
                <a:avLst/>
              </a:prstGeom>
              <a:solidFill>
                <a:schemeClr val="bg1"/>
              </a:solidFill>
            </p:spPr>
            <p:txBody>
              <a:bodyPr wrap="square" rtlCol="0">
                <a:spAutoFit/>
              </a:bodyPr>
              <a:lstStyle/>
              <a:p>
                <a:r>
                  <a:rPr lang="en-US" dirty="0"/>
                  <a:t>L</a:t>
                </a:r>
                <a:r>
                  <a:rPr lang="en-US" baseline="-25000" dirty="0"/>
                  <a:t>N</a:t>
                </a:r>
                <a:r>
                  <a:rPr lang="en-US" dirty="0"/>
                  <a:t> = Nose Length</a:t>
                </a:r>
                <a:r>
                  <a:rPr lang="en-US" baseline="-25000" dirty="0"/>
                  <a:t> </a:t>
                </a:r>
              </a:p>
            </p:txBody>
          </p:sp>
          <p:sp>
            <p:nvSpPr>
              <p:cNvPr id="41" name="TextBox 40"/>
              <p:cNvSpPr txBox="1"/>
              <p:nvPr/>
            </p:nvSpPr>
            <p:spPr>
              <a:xfrm>
                <a:off x="6480212" y="2996952"/>
                <a:ext cx="1368152" cy="369332"/>
              </a:xfrm>
              <a:prstGeom prst="rect">
                <a:avLst/>
              </a:prstGeom>
              <a:noFill/>
            </p:spPr>
            <p:txBody>
              <a:bodyPr wrap="square" rtlCol="0">
                <a:spAutoFit/>
              </a:bodyPr>
              <a:lstStyle/>
              <a:p>
                <a:r>
                  <a:rPr lang="en-US" dirty="0" err="1"/>
                  <a:t>Ogive</a:t>
                </a:r>
                <a:endParaRPr lang="en-US" dirty="0"/>
              </a:p>
            </p:txBody>
          </p:sp>
          <p:sp>
            <p:nvSpPr>
              <p:cNvPr id="42" name="TextBox 41"/>
              <p:cNvSpPr txBox="1"/>
              <p:nvPr/>
            </p:nvSpPr>
            <p:spPr>
              <a:xfrm>
                <a:off x="6480212" y="4571836"/>
                <a:ext cx="1368152" cy="369332"/>
              </a:xfrm>
              <a:prstGeom prst="rect">
                <a:avLst/>
              </a:prstGeom>
              <a:noFill/>
            </p:spPr>
            <p:txBody>
              <a:bodyPr wrap="square" rtlCol="0">
                <a:spAutoFit/>
              </a:bodyPr>
              <a:lstStyle/>
              <a:p>
                <a:r>
                  <a:rPr lang="en-US" dirty="0"/>
                  <a:t>Conical</a:t>
                </a:r>
              </a:p>
            </p:txBody>
          </p:sp>
        </p:grpSp>
        <p:sp>
          <p:nvSpPr>
            <p:cNvPr id="44" name="Flowchart: Or 43"/>
            <p:cNvSpPr/>
            <p:nvPr/>
          </p:nvSpPr>
          <p:spPr>
            <a:xfrm>
              <a:off x="4518416" y="3115246"/>
              <a:ext cx="287188" cy="283211"/>
            </a:xfrm>
            <a:prstGeom prst="flowChartOr">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Flowchart: Or 44"/>
            <p:cNvSpPr/>
            <p:nvPr/>
          </p:nvSpPr>
          <p:spPr>
            <a:xfrm>
              <a:off x="4260686" y="4700918"/>
              <a:ext cx="287188" cy="283211"/>
            </a:xfrm>
            <a:prstGeom prst="flowChartOr">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TextBox 46"/>
          <p:cNvSpPr txBox="1"/>
          <p:nvPr/>
        </p:nvSpPr>
        <p:spPr>
          <a:xfrm>
            <a:off x="3219603" y="3441640"/>
            <a:ext cx="1620180" cy="369332"/>
          </a:xfrm>
          <a:prstGeom prst="rect">
            <a:avLst/>
          </a:prstGeom>
          <a:noFill/>
        </p:spPr>
        <p:txBody>
          <a:bodyPr wrap="square" rtlCol="0">
            <a:spAutoFit/>
          </a:bodyPr>
          <a:lstStyle/>
          <a:p>
            <a:r>
              <a:rPr lang="en-US" dirty="0"/>
              <a:t>X</a:t>
            </a:r>
            <a:r>
              <a:rPr lang="en-US" baseline="-25000" dirty="0"/>
              <a:t>N</a:t>
            </a:r>
            <a:r>
              <a:rPr lang="en-US" dirty="0"/>
              <a:t>  =  0.666 L</a:t>
            </a:r>
            <a:r>
              <a:rPr lang="en-US" baseline="-25000" dirty="0"/>
              <a:t>N</a:t>
            </a:r>
          </a:p>
        </p:txBody>
      </p:sp>
      <p:sp>
        <p:nvSpPr>
          <p:cNvPr id="49" name="TextBox 48"/>
          <p:cNvSpPr txBox="1"/>
          <p:nvPr/>
        </p:nvSpPr>
        <p:spPr>
          <a:xfrm>
            <a:off x="3219603" y="4936357"/>
            <a:ext cx="1620180" cy="369332"/>
          </a:xfrm>
          <a:prstGeom prst="rect">
            <a:avLst/>
          </a:prstGeom>
          <a:noFill/>
        </p:spPr>
        <p:txBody>
          <a:bodyPr wrap="square" rtlCol="0">
            <a:spAutoFit/>
          </a:bodyPr>
          <a:lstStyle/>
          <a:p>
            <a:r>
              <a:rPr lang="en-US" dirty="0"/>
              <a:t>X</a:t>
            </a:r>
            <a:r>
              <a:rPr lang="en-US" baseline="-25000" dirty="0"/>
              <a:t>N</a:t>
            </a:r>
            <a:r>
              <a:rPr lang="en-US" dirty="0"/>
              <a:t>  =  0.466 L</a:t>
            </a:r>
            <a:r>
              <a:rPr lang="en-US" baseline="-25000" dirty="0"/>
              <a:t>N</a:t>
            </a:r>
          </a:p>
        </p:txBody>
      </p:sp>
      <p:sp>
        <p:nvSpPr>
          <p:cNvPr id="50" name="TextBox 49"/>
          <p:cNvSpPr txBox="1"/>
          <p:nvPr/>
        </p:nvSpPr>
        <p:spPr>
          <a:xfrm>
            <a:off x="1883532" y="1126266"/>
            <a:ext cx="8172654" cy="461665"/>
          </a:xfrm>
          <a:prstGeom prst="rect">
            <a:avLst/>
          </a:prstGeom>
          <a:noFill/>
        </p:spPr>
        <p:txBody>
          <a:bodyPr wrap="square" rtlCol="0">
            <a:spAutoFit/>
          </a:bodyPr>
          <a:lstStyle/>
          <a:p>
            <a:pPr algn="ctr"/>
            <a:r>
              <a:rPr lang="en-US" sz="2400" dirty="0"/>
              <a:t>Normal Force Coefficient of Nose  =  (C</a:t>
            </a:r>
            <a:r>
              <a:rPr lang="en-US" sz="2400" baseline="-25000" dirty="0"/>
              <a:t>N</a:t>
            </a:r>
            <a:r>
              <a:rPr lang="en-US" sz="2400" dirty="0"/>
              <a:t>)</a:t>
            </a:r>
            <a:r>
              <a:rPr lang="en-US" sz="2400" baseline="-25000" dirty="0"/>
              <a:t>N </a:t>
            </a:r>
            <a:r>
              <a:rPr lang="en-US" sz="2400" dirty="0"/>
              <a:t> </a:t>
            </a:r>
          </a:p>
        </p:txBody>
      </p:sp>
    </p:spTree>
    <p:extLst>
      <p:ext uri="{BB962C8B-B14F-4D97-AF65-F5344CB8AC3E}">
        <p14:creationId xmlns:p14="http://schemas.microsoft.com/office/powerpoint/2010/main" val="131058196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83D6342-8226-4CFD-B95D-B1B67BDE0A20}" type="slidenum">
              <a:rPr lang="en-US" smtClean="0"/>
              <a:t>52</a:t>
            </a:fld>
            <a:endParaRPr lang="en-US"/>
          </a:p>
        </p:txBody>
      </p:sp>
      <p:sp>
        <p:nvSpPr>
          <p:cNvPr id="3" name="TextBox 2"/>
          <p:cNvSpPr txBox="1"/>
          <p:nvPr/>
        </p:nvSpPr>
        <p:spPr>
          <a:xfrm>
            <a:off x="2202396" y="95407"/>
            <a:ext cx="7967228" cy="1077218"/>
          </a:xfrm>
          <a:prstGeom prst="rect">
            <a:avLst/>
          </a:prstGeom>
          <a:noFill/>
        </p:spPr>
        <p:txBody>
          <a:bodyPr wrap="square" rtlCol="0">
            <a:spAutoFit/>
          </a:bodyPr>
          <a:lstStyle/>
          <a:p>
            <a:pPr algn="ctr"/>
            <a:r>
              <a:rPr lang="en-US" sz="3200" u="sng" dirty="0">
                <a:solidFill>
                  <a:srgbClr val="FF0000"/>
                </a:solidFill>
              </a:rPr>
              <a:t>Transition</a:t>
            </a:r>
            <a:r>
              <a:rPr lang="en-US" sz="3200" dirty="0">
                <a:solidFill>
                  <a:srgbClr val="FF0000"/>
                </a:solidFill>
              </a:rPr>
              <a:t> </a:t>
            </a:r>
            <a:r>
              <a:rPr lang="en-US" sz="3200" u="sng" dirty="0">
                <a:solidFill>
                  <a:srgbClr val="FF0000"/>
                </a:solidFill>
              </a:rPr>
              <a:t>Section</a:t>
            </a:r>
            <a:r>
              <a:rPr lang="en-US" sz="3200" dirty="0">
                <a:solidFill>
                  <a:srgbClr val="FF0000"/>
                </a:solidFill>
              </a:rPr>
              <a:t> Normal Force Coefficient and CP Position</a:t>
            </a:r>
          </a:p>
        </p:txBody>
      </p:sp>
      <p:sp>
        <p:nvSpPr>
          <p:cNvPr id="4" name="TextBox 3"/>
          <p:cNvSpPr txBox="1"/>
          <p:nvPr/>
        </p:nvSpPr>
        <p:spPr>
          <a:xfrm>
            <a:off x="2765630" y="1676001"/>
            <a:ext cx="6840760" cy="461665"/>
          </a:xfrm>
          <a:prstGeom prst="rect">
            <a:avLst/>
          </a:prstGeom>
          <a:noFill/>
        </p:spPr>
        <p:txBody>
          <a:bodyPr wrap="square" rtlCol="0">
            <a:spAutoFit/>
          </a:bodyPr>
          <a:lstStyle/>
          <a:p>
            <a:r>
              <a:rPr lang="en-US" sz="2400" dirty="0"/>
              <a:t>Normal Force Coefficient of the Body Tube  =  (C</a:t>
            </a:r>
            <a:r>
              <a:rPr lang="en-US" sz="2400" baseline="-25000" dirty="0"/>
              <a:t>N</a:t>
            </a:r>
            <a:r>
              <a:rPr lang="en-US" sz="2400" dirty="0"/>
              <a:t>)</a:t>
            </a:r>
            <a:r>
              <a:rPr lang="en-US" sz="2400" baseline="-25000" dirty="0"/>
              <a:t>T</a:t>
            </a:r>
          </a:p>
        </p:txBody>
      </p:sp>
      <p:grpSp>
        <p:nvGrpSpPr>
          <p:cNvPr id="13" name="Group 12"/>
          <p:cNvGrpSpPr/>
          <p:nvPr/>
        </p:nvGrpSpPr>
        <p:grpSpPr>
          <a:xfrm>
            <a:off x="3467708" y="2888941"/>
            <a:ext cx="5436604" cy="1299553"/>
            <a:chOff x="1403648" y="2231071"/>
            <a:chExt cx="5436604" cy="1299553"/>
          </a:xfrm>
        </p:grpSpPr>
        <p:sp>
          <p:nvSpPr>
            <p:cNvPr id="5" name="TextBox 4"/>
            <p:cNvSpPr txBox="1"/>
            <p:nvPr/>
          </p:nvSpPr>
          <p:spPr>
            <a:xfrm>
              <a:off x="1403648" y="2420888"/>
              <a:ext cx="5436604" cy="923330"/>
            </a:xfrm>
            <a:prstGeom prst="rect">
              <a:avLst/>
            </a:prstGeom>
            <a:noFill/>
          </p:spPr>
          <p:txBody>
            <a:bodyPr wrap="square" rtlCol="0">
              <a:spAutoFit/>
            </a:bodyPr>
            <a:lstStyle/>
            <a:p>
              <a:r>
                <a:rPr lang="en-US" dirty="0"/>
                <a:t>                                          d</a:t>
              </a:r>
              <a:r>
                <a:rPr lang="en-US" baseline="-25000" dirty="0"/>
                <a:t>R</a:t>
              </a:r>
              <a:r>
                <a:rPr lang="en-US" dirty="0"/>
                <a:t>        2             d</a:t>
              </a:r>
              <a:r>
                <a:rPr lang="en-US" baseline="-25000" dirty="0"/>
                <a:t>F</a:t>
              </a:r>
              <a:r>
                <a:rPr lang="en-US" dirty="0"/>
                <a:t>        2</a:t>
              </a:r>
            </a:p>
            <a:p>
              <a:r>
                <a:rPr lang="en-US" dirty="0"/>
                <a:t> (C</a:t>
              </a:r>
              <a:r>
                <a:rPr lang="en-US" baseline="-25000" dirty="0"/>
                <a:t>N</a:t>
              </a:r>
              <a:r>
                <a:rPr lang="en-US" dirty="0"/>
                <a:t>)</a:t>
              </a:r>
              <a:r>
                <a:rPr lang="en-US" baseline="-25000" dirty="0"/>
                <a:t>T</a:t>
              </a:r>
              <a:r>
                <a:rPr lang="en-US" dirty="0"/>
                <a:t>     =    2  x            --------        -      --------  </a:t>
              </a:r>
            </a:p>
            <a:p>
              <a:r>
                <a:rPr lang="en-US" dirty="0"/>
                <a:t>                                          d                         </a:t>
              </a:r>
              <a:r>
                <a:rPr lang="en-US" dirty="0" err="1"/>
                <a:t>d</a:t>
              </a:r>
              <a:endParaRPr lang="en-US" dirty="0"/>
            </a:p>
          </p:txBody>
        </p:sp>
        <p:sp>
          <p:nvSpPr>
            <p:cNvPr id="7" name="Left Bracket 6"/>
            <p:cNvSpPr/>
            <p:nvPr/>
          </p:nvSpPr>
          <p:spPr>
            <a:xfrm>
              <a:off x="3127475" y="2234480"/>
              <a:ext cx="216024" cy="1296144"/>
            </a:xfrm>
            <a:prstGeom prst="leftBracket">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Left Bracket 7"/>
            <p:cNvSpPr/>
            <p:nvPr/>
          </p:nvSpPr>
          <p:spPr>
            <a:xfrm>
              <a:off x="3347864" y="2496305"/>
              <a:ext cx="152400" cy="772495"/>
            </a:xfrm>
            <a:prstGeom prst="leftBracket">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Left Bracket 8"/>
            <p:cNvSpPr/>
            <p:nvPr/>
          </p:nvSpPr>
          <p:spPr>
            <a:xfrm flipH="1">
              <a:off x="4040324" y="2497886"/>
              <a:ext cx="163252" cy="772495"/>
            </a:xfrm>
            <a:prstGeom prst="leftBracket">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Left Bracket 9"/>
            <p:cNvSpPr/>
            <p:nvPr/>
          </p:nvSpPr>
          <p:spPr>
            <a:xfrm>
              <a:off x="4760404" y="2492896"/>
              <a:ext cx="152400" cy="772495"/>
            </a:xfrm>
            <a:prstGeom prst="leftBracket">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Left Bracket 10"/>
            <p:cNvSpPr/>
            <p:nvPr/>
          </p:nvSpPr>
          <p:spPr>
            <a:xfrm flipH="1">
              <a:off x="5452864" y="2494477"/>
              <a:ext cx="163252" cy="772495"/>
            </a:xfrm>
            <a:prstGeom prst="leftBracket">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Left Bracket 11"/>
            <p:cNvSpPr/>
            <p:nvPr/>
          </p:nvSpPr>
          <p:spPr>
            <a:xfrm flipH="1">
              <a:off x="5770525" y="2231071"/>
              <a:ext cx="212005" cy="1296144"/>
            </a:xfrm>
            <a:prstGeom prst="leftBracket">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14" name="TextBox 13"/>
          <p:cNvSpPr txBox="1"/>
          <p:nvPr/>
        </p:nvSpPr>
        <p:spPr>
          <a:xfrm>
            <a:off x="2495600" y="5225971"/>
            <a:ext cx="7715200" cy="646331"/>
          </a:xfrm>
          <a:prstGeom prst="rect">
            <a:avLst/>
          </a:prstGeom>
          <a:noFill/>
        </p:spPr>
        <p:txBody>
          <a:bodyPr wrap="square" rtlCol="0">
            <a:spAutoFit/>
          </a:bodyPr>
          <a:lstStyle/>
          <a:p>
            <a:r>
              <a:rPr lang="en-US" i="1" dirty="0"/>
              <a:t>Note:  If your rocket does not have a transition section, then this parameter is not calculated…</a:t>
            </a:r>
          </a:p>
        </p:txBody>
      </p:sp>
    </p:spTree>
    <p:extLst>
      <p:ext uri="{BB962C8B-B14F-4D97-AF65-F5344CB8AC3E}">
        <p14:creationId xmlns:p14="http://schemas.microsoft.com/office/powerpoint/2010/main" val="68793805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83D6342-8226-4CFD-B95D-B1B67BDE0A20}" type="slidenum">
              <a:rPr lang="en-US" smtClean="0"/>
              <a:t>53</a:t>
            </a:fld>
            <a:endParaRPr lang="en-US"/>
          </a:p>
        </p:txBody>
      </p:sp>
      <p:grpSp>
        <p:nvGrpSpPr>
          <p:cNvPr id="40" name="Group 39"/>
          <p:cNvGrpSpPr/>
          <p:nvPr/>
        </p:nvGrpSpPr>
        <p:grpSpPr>
          <a:xfrm>
            <a:off x="2783632" y="2312877"/>
            <a:ext cx="6992250" cy="2193149"/>
            <a:chOff x="1151619" y="3727303"/>
            <a:chExt cx="6017272" cy="2193149"/>
          </a:xfrm>
        </p:grpSpPr>
        <p:grpSp>
          <p:nvGrpSpPr>
            <p:cNvPr id="6" name="Group 5"/>
            <p:cNvGrpSpPr/>
            <p:nvPr/>
          </p:nvGrpSpPr>
          <p:grpSpPr>
            <a:xfrm>
              <a:off x="1151619" y="3784993"/>
              <a:ext cx="5631441" cy="2135459"/>
              <a:chOff x="1899320" y="4619192"/>
              <a:chExt cx="2778510" cy="2135459"/>
            </a:xfrm>
          </p:grpSpPr>
          <p:sp>
            <p:nvSpPr>
              <p:cNvPr id="15" name="TextBox 14"/>
              <p:cNvSpPr txBox="1"/>
              <p:nvPr/>
            </p:nvSpPr>
            <p:spPr>
              <a:xfrm>
                <a:off x="1899320" y="4867996"/>
                <a:ext cx="2778510" cy="1477328"/>
              </a:xfrm>
              <a:prstGeom prst="rect">
                <a:avLst/>
              </a:prstGeom>
              <a:noFill/>
            </p:spPr>
            <p:txBody>
              <a:bodyPr wrap="square" rtlCol="0">
                <a:spAutoFit/>
              </a:bodyPr>
              <a:lstStyle/>
              <a:p>
                <a:r>
                  <a:rPr lang="en-US" dirty="0"/>
                  <a:t>                                             </a:t>
                </a:r>
              </a:p>
              <a:p>
                <a:r>
                  <a:rPr lang="en-US" dirty="0"/>
                  <a:t>                                  LT                     </a:t>
                </a:r>
              </a:p>
              <a:p>
                <a:r>
                  <a:rPr lang="en-US" dirty="0"/>
                  <a:t> X</a:t>
                </a:r>
                <a:r>
                  <a:rPr lang="en-US" baseline="-25000" dirty="0"/>
                  <a:t>T</a:t>
                </a:r>
                <a:r>
                  <a:rPr lang="en-US" dirty="0"/>
                  <a:t>     =   X</a:t>
                </a:r>
                <a:r>
                  <a:rPr lang="en-US" baseline="-25000" dirty="0"/>
                  <a:t>P</a:t>
                </a:r>
                <a:r>
                  <a:rPr lang="en-US" dirty="0"/>
                  <a:t>   +     --------        1   +   -------------------------------------</a:t>
                </a:r>
              </a:p>
              <a:p>
                <a:r>
                  <a:rPr lang="en-US" dirty="0"/>
                  <a:t>                                  3     </a:t>
                </a:r>
              </a:p>
              <a:p>
                <a:r>
                  <a:rPr lang="en-US" dirty="0"/>
                  <a:t>            </a:t>
                </a:r>
              </a:p>
            </p:txBody>
          </p:sp>
          <p:sp>
            <p:nvSpPr>
              <p:cNvPr id="16" name="Left Bracket 15"/>
              <p:cNvSpPr/>
              <p:nvPr/>
            </p:nvSpPr>
            <p:spPr>
              <a:xfrm>
                <a:off x="2929520" y="4619192"/>
                <a:ext cx="73895" cy="2135459"/>
              </a:xfrm>
              <a:prstGeom prst="leftBracket">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Left Bracket 16"/>
              <p:cNvSpPr/>
              <p:nvPr/>
            </p:nvSpPr>
            <p:spPr>
              <a:xfrm flipH="1">
                <a:off x="4330951" y="4619192"/>
                <a:ext cx="93959" cy="2132031"/>
              </a:xfrm>
              <a:prstGeom prst="leftBracket">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0" name="Group 19"/>
            <p:cNvGrpSpPr/>
            <p:nvPr/>
          </p:nvGrpSpPr>
          <p:grpSpPr>
            <a:xfrm>
              <a:off x="4143147" y="3727303"/>
              <a:ext cx="1876907" cy="923330"/>
              <a:chOff x="1982150" y="2823605"/>
              <a:chExt cx="1876907" cy="923330"/>
            </a:xfrm>
          </p:grpSpPr>
          <p:sp>
            <p:nvSpPr>
              <p:cNvPr id="14" name="TextBox 13"/>
              <p:cNvSpPr txBox="1"/>
              <p:nvPr/>
            </p:nvSpPr>
            <p:spPr>
              <a:xfrm>
                <a:off x="1982150" y="2823605"/>
                <a:ext cx="1876907" cy="923330"/>
              </a:xfrm>
              <a:prstGeom prst="rect">
                <a:avLst/>
              </a:prstGeom>
              <a:noFill/>
            </p:spPr>
            <p:txBody>
              <a:bodyPr wrap="square" rtlCol="0">
                <a:spAutoFit/>
              </a:bodyPr>
              <a:lstStyle/>
              <a:p>
                <a:r>
                  <a:rPr lang="en-US" dirty="0"/>
                  <a:t>                 d</a:t>
                </a:r>
                <a:r>
                  <a:rPr lang="en-US" baseline="-25000" dirty="0"/>
                  <a:t>F</a:t>
                </a:r>
              </a:p>
              <a:p>
                <a:r>
                  <a:rPr lang="en-US" dirty="0"/>
                  <a:t>1   -       ---------</a:t>
                </a:r>
              </a:p>
              <a:p>
                <a:r>
                  <a:rPr lang="en-US" dirty="0"/>
                  <a:t>                 d</a:t>
                </a:r>
                <a:r>
                  <a:rPr lang="en-US" baseline="-25000" dirty="0"/>
                  <a:t>R</a:t>
                </a:r>
              </a:p>
            </p:txBody>
          </p:sp>
          <p:sp>
            <p:nvSpPr>
              <p:cNvPr id="18" name="Left Bracket 17"/>
              <p:cNvSpPr/>
              <p:nvPr/>
            </p:nvSpPr>
            <p:spPr>
              <a:xfrm>
                <a:off x="2555730" y="2881296"/>
                <a:ext cx="99765" cy="763446"/>
              </a:xfrm>
              <a:prstGeom prst="leftBracket">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Left Bracket 18"/>
              <p:cNvSpPr/>
              <p:nvPr/>
            </p:nvSpPr>
            <p:spPr>
              <a:xfrm flipH="1">
                <a:off x="3231798" y="2881296"/>
                <a:ext cx="139619" cy="763446"/>
              </a:xfrm>
              <a:prstGeom prst="leftBracket">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4" name="Group 23"/>
            <p:cNvGrpSpPr/>
            <p:nvPr/>
          </p:nvGrpSpPr>
          <p:grpSpPr>
            <a:xfrm>
              <a:off x="3815916" y="4993695"/>
              <a:ext cx="3352975" cy="923330"/>
              <a:chOff x="678395" y="2888940"/>
              <a:chExt cx="3352975" cy="923330"/>
            </a:xfrm>
          </p:grpSpPr>
          <p:sp>
            <p:nvSpPr>
              <p:cNvPr id="21" name="TextBox 20"/>
              <p:cNvSpPr txBox="1"/>
              <p:nvPr/>
            </p:nvSpPr>
            <p:spPr>
              <a:xfrm>
                <a:off x="678395" y="2888940"/>
                <a:ext cx="3352975" cy="923330"/>
              </a:xfrm>
              <a:prstGeom prst="rect">
                <a:avLst/>
              </a:prstGeom>
              <a:noFill/>
            </p:spPr>
            <p:txBody>
              <a:bodyPr wrap="square" rtlCol="0">
                <a:spAutoFit/>
              </a:bodyPr>
              <a:lstStyle/>
              <a:p>
                <a:r>
                  <a:rPr lang="en-US" dirty="0"/>
                  <a:t>                 d</a:t>
                </a:r>
                <a:r>
                  <a:rPr lang="en-US" baseline="-25000" dirty="0"/>
                  <a:t>F</a:t>
                </a:r>
                <a:r>
                  <a:rPr lang="en-US" dirty="0"/>
                  <a:t>             2</a:t>
                </a:r>
              </a:p>
              <a:p>
                <a:r>
                  <a:rPr lang="en-US" dirty="0"/>
                  <a:t>1   -     ------------</a:t>
                </a:r>
              </a:p>
              <a:p>
                <a:r>
                  <a:rPr lang="en-US" dirty="0"/>
                  <a:t>                 d</a:t>
                </a:r>
                <a:r>
                  <a:rPr lang="en-US" baseline="-25000" dirty="0"/>
                  <a:t>R</a:t>
                </a:r>
              </a:p>
            </p:txBody>
          </p:sp>
          <p:sp>
            <p:nvSpPr>
              <p:cNvPr id="22" name="Left Bracket 21"/>
              <p:cNvSpPr/>
              <p:nvPr/>
            </p:nvSpPr>
            <p:spPr>
              <a:xfrm>
                <a:off x="1176417" y="3018324"/>
                <a:ext cx="99765" cy="763446"/>
              </a:xfrm>
              <a:prstGeom prst="leftBracket">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 name="Left Bracket 22"/>
              <p:cNvSpPr/>
              <p:nvPr/>
            </p:nvSpPr>
            <p:spPr>
              <a:xfrm flipH="1">
                <a:off x="2084460" y="2987229"/>
                <a:ext cx="139619" cy="763446"/>
              </a:xfrm>
              <a:prstGeom prst="leftBracket">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sp>
        <p:nvSpPr>
          <p:cNvPr id="41" name="TextBox 40"/>
          <p:cNvSpPr txBox="1"/>
          <p:nvPr/>
        </p:nvSpPr>
        <p:spPr>
          <a:xfrm>
            <a:off x="2063552" y="1202349"/>
            <a:ext cx="8147248" cy="461665"/>
          </a:xfrm>
          <a:prstGeom prst="rect">
            <a:avLst/>
          </a:prstGeom>
          <a:noFill/>
        </p:spPr>
        <p:txBody>
          <a:bodyPr wrap="square" rtlCol="0">
            <a:spAutoFit/>
          </a:bodyPr>
          <a:lstStyle/>
          <a:p>
            <a:r>
              <a:rPr lang="en-US" sz="2400" dirty="0"/>
              <a:t>Location of Normal Force Coefficient of the Transition  =  X</a:t>
            </a:r>
            <a:r>
              <a:rPr lang="en-US" sz="2400" baseline="-25000" dirty="0"/>
              <a:t>T</a:t>
            </a:r>
          </a:p>
        </p:txBody>
      </p:sp>
      <p:sp>
        <p:nvSpPr>
          <p:cNvPr id="42" name="TextBox 41"/>
          <p:cNvSpPr txBox="1"/>
          <p:nvPr/>
        </p:nvSpPr>
        <p:spPr>
          <a:xfrm>
            <a:off x="2202396" y="95407"/>
            <a:ext cx="7967228" cy="1077218"/>
          </a:xfrm>
          <a:prstGeom prst="rect">
            <a:avLst/>
          </a:prstGeom>
          <a:noFill/>
        </p:spPr>
        <p:txBody>
          <a:bodyPr wrap="square" rtlCol="0">
            <a:spAutoFit/>
          </a:bodyPr>
          <a:lstStyle/>
          <a:p>
            <a:pPr algn="ctr"/>
            <a:r>
              <a:rPr lang="en-US" sz="3200" u="sng" dirty="0">
                <a:solidFill>
                  <a:srgbClr val="FF0000"/>
                </a:solidFill>
              </a:rPr>
              <a:t>Transition</a:t>
            </a:r>
            <a:r>
              <a:rPr lang="en-US" sz="3200" dirty="0">
                <a:solidFill>
                  <a:srgbClr val="FF0000"/>
                </a:solidFill>
              </a:rPr>
              <a:t> </a:t>
            </a:r>
            <a:r>
              <a:rPr lang="en-US" sz="3200" u="sng" dirty="0">
                <a:solidFill>
                  <a:srgbClr val="FF0000"/>
                </a:solidFill>
              </a:rPr>
              <a:t>Section</a:t>
            </a:r>
            <a:r>
              <a:rPr lang="en-US" sz="3200" dirty="0">
                <a:solidFill>
                  <a:srgbClr val="FF0000"/>
                </a:solidFill>
              </a:rPr>
              <a:t> Normal Force Coefficient and CP Position</a:t>
            </a:r>
          </a:p>
        </p:txBody>
      </p:sp>
      <p:sp>
        <p:nvSpPr>
          <p:cNvPr id="43" name="TextBox 42"/>
          <p:cNvSpPr txBox="1"/>
          <p:nvPr/>
        </p:nvSpPr>
        <p:spPr>
          <a:xfrm>
            <a:off x="2495600" y="5225971"/>
            <a:ext cx="7715200" cy="646331"/>
          </a:xfrm>
          <a:prstGeom prst="rect">
            <a:avLst/>
          </a:prstGeom>
          <a:noFill/>
        </p:spPr>
        <p:txBody>
          <a:bodyPr wrap="square" rtlCol="0">
            <a:spAutoFit/>
          </a:bodyPr>
          <a:lstStyle/>
          <a:p>
            <a:r>
              <a:rPr lang="en-US" i="1" dirty="0"/>
              <a:t>Note:  If your rocket does not have a transition section, then this parameter is not calculated…</a:t>
            </a:r>
          </a:p>
        </p:txBody>
      </p:sp>
    </p:spTree>
    <p:extLst>
      <p:ext uri="{BB962C8B-B14F-4D97-AF65-F5344CB8AC3E}">
        <p14:creationId xmlns:p14="http://schemas.microsoft.com/office/powerpoint/2010/main" val="276747671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83D6342-8226-4CFD-B95D-B1B67BDE0A20}" type="slidenum">
              <a:rPr lang="en-US" smtClean="0"/>
              <a:t>54</a:t>
            </a:fld>
            <a:endParaRPr lang="en-US"/>
          </a:p>
        </p:txBody>
      </p:sp>
      <p:sp>
        <p:nvSpPr>
          <p:cNvPr id="3" name="TextBox 2"/>
          <p:cNvSpPr txBox="1"/>
          <p:nvPr/>
        </p:nvSpPr>
        <p:spPr>
          <a:xfrm>
            <a:off x="2202396" y="254952"/>
            <a:ext cx="7967228" cy="584775"/>
          </a:xfrm>
          <a:prstGeom prst="rect">
            <a:avLst/>
          </a:prstGeom>
          <a:noFill/>
        </p:spPr>
        <p:txBody>
          <a:bodyPr wrap="square" rtlCol="0">
            <a:spAutoFit/>
          </a:bodyPr>
          <a:lstStyle/>
          <a:p>
            <a:pPr algn="ctr"/>
            <a:r>
              <a:rPr lang="en-US" sz="3200" u="sng" dirty="0">
                <a:solidFill>
                  <a:srgbClr val="FF0000"/>
                </a:solidFill>
              </a:rPr>
              <a:t>Fin</a:t>
            </a:r>
            <a:r>
              <a:rPr lang="en-US" sz="3200" dirty="0">
                <a:solidFill>
                  <a:srgbClr val="FF0000"/>
                </a:solidFill>
              </a:rPr>
              <a:t> Normal Force Coefficient and CP Position</a:t>
            </a:r>
          </a:p>
        </p:txBody>
      </p:sp>
      <p:sp>
        <p:nvSpPr>
          <p:cNvPr id="4" name="TextBox 3"/>
          <p:cNvSpPr txBox="1"/>
          <p:nvPr/>
        </p:nvSpPr>
        <p:spPr>
          <a:xfrm>
            <a:off x="2721242" y="1202349"/>
            <a:ext cx="6840760" cy="461665"/>
          </a:xfrm>
          <a:prstGeom prst="rect">
            <a:avLst/>
          </a:prstGeom>
          <a:noFill/>
        </p:spPr>
        <p:txBody>
          <a:bodyPr wrap="square" rtlCol="0">
            <a:spAutoFit/>
          </a:bodyPr>
          <a:lstStyle/>
          <a:p>
            <a:r>
              <a:rPr lang="en-US" sz="2400" dirty="0"/>
              <a:t>Normal Force Coefficient of the Body Tube  =  (C</a:t>
            </a:r>
            <a:r>
              <a:rPr lang="en-US" sz="2400" baseline="-25000" dirty="0"/>
              <a:t>N</a:t>
            </a:r>
            <a:r>
              <a:rPr lang="en-US" sz="2400" dirty="0"/>
              <a:t>)</a:t>
            </a:r>
            <a:r>
              <a:rPr lang="en-US" sz="2400" baseline="-25000" dirty="0"/>
              <a:t>F</a:t>
            </a:r>
          </a:p>
        </p:txBody>
      </p:sp>
      <p:grpSp>
        <p:nvGrpSpPr>
          <p:cNvPr id="40" name="Group 39"/>
          <p:cNvGrpSpPr/>
          <p:nvPr/>
        </p:nvGrpSpPr>
        <p:grpSpPr>
          <a:xfrm>
            <a:off x="3177374" y="2384884"/>
            <a:ext cx="6017272" cy="2243632"/>
            <a:chOff x="1151619" y="3673393"/>
            <a:chExt cx="6017272" cy="2243632"/>
          </a:xfrm>
        </p:grpSpPr>
        <p:grpSp>
          <p:nvGrpSpPr>
            <p:cNvPr id="6" name="Group 5"/>
            <p:cNvGrpSpPr/>
            <p:nvPr/>
          </p:nvGrpSpPr>
          <p:grpSpPr>
            <a:xfrm>
              <a:off x="1151619" y="4033797"/>
              <a:ext cx="5631440" cy="1477328"/>
              <a:chOff x="1899320" y="4867996"/>
              <a:chExt cx="2778510" cy="1477328"/>
            </a:xfrm>
          </p:grpSpPr>
          <p:sp>
            <p:nvSpPr>
              <p:cNvPr id="15" name="TextBox 14"/>
              <p:cNvSpPr txBox="1"/>
              <p:nvPr/>
            </p:nvSpPr>
            <p:spPr>
              <a:xfrm>
                <a:off x="1899320" y="4867996"/>
                <a:ext cx="2778510" cy="1477328"/>
              </a:xfrm>
              <a:prstGeom prst="rect">
                <a:avLst/>
              </a:prstGeom>
              <a:noFill/>
            </p:spPr>
            <p:txBody>
              <a:bodyPr wrap="square" rtlCol="0">
                <a:spAutoFit/>
              </a:bodyPr>
              <a:lstStyle/>
              <a:p>
                <a:r>
                  <a:rPr lang="en-US" dirty="0"/>
                  <a:t>                                             </a:t>
                </a:r>
              </a:p>
              <a:p>
                <a:r>
                  <a:rPr lang="en-US" dirty="0"/>
                  <a:t>                                  R                     </a:t>
                </a:r>
              </a:p>
              <a:p>
                <a:r>
                  <a:rPr lang="en-US" dirty="0"/>
                  <a:t> (C</a:t>
                </a:r>
                <a:r>
                  <a:rPr lang="en-US" baseline="-25000" dirty="0"/>
                  <a:t>N</a:t>
                </a:r>
                <a:r>
                  <a:rPr lang="en-US" dirty="0"/>
                  <a:t>)</a:t>
                </a:r>
                <a:r>
                  <a:rPr lang="en-US" baseline="-25000" dirty="0"/>
                  <a:t>F</a:t>
                </a:r>
                <a:r>
                  <a:rPr lang="en-US" dirty="0"/>
                  <a:t>     =   1  +    --------        x    -------------------------------------</a:t>
                </a:r>
              </a:p>
              <a:p>
                <a:r>
                  <a:rPr lang="en-US" dirty="0"/>
                  <a:t>                              S  +  R     </a:t>
                </a:r>
              </a:p>
              <a:p>
                <a:r>
                  <a:rPr lang="en-US" dirty="0"/>
                  <a:t>            </a:t>
                </a:r>
              </a:p>
            </p:txBody>
          </p:sp>
          <p:sp>
            <p:nvSpPr>
              <p:cNvPr id="16" name="Left Bracket 15"/>
              <p:cNvSpPr/>
              <p:nvPr/>
            </p:nvSpPr>
            <p:spPr>
              <a:xfrm>
                <a:off x="2408263" y="5175256"/>
                <a:ext cx="62917" cy="900364"/>
              </a:xfrm>
              <a:prstGeom prst="leftBracket">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Left Bracket 16"/>
              <p:cNvSpPr/>
              <p:nvPr/>
            </p:nvSpPr>
            <p:spPr>
              <a:xfrm flipH="1">
                <a:off x="3042019" y="5175256"/>
                <a:ext cx="82911" cy="900364"/>
              </a:xfrm>
              <a:prstGeom prst="leftBracket">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0" name="Group 19"/>
            <p:cNvGrpSpPr/>
            <p:nvPr/>
          </p:nvGrpSpPr>
          <p:grpSpPr>
            <a:xfrm>
              <a:off x="4460046" y="3673393"/>
              <a:ext cx="1876907" cy="923330"/>
              <a:chOff x="2299049" y="2769695"/>
              <a:chExt cx="1876907" cy="923330"/>
            </a:xfrm>
          </p:grpSpPr>
          <p:sp>
            <p:nvSpPr>
              <p:cNvPr id="14" name="TextBox 13"/>
              <p:cNvSpPr txBox="1"/>
              <p:nvPr/>
            </p:nvSpPr>
            <p:spPr>
              <a:xfrm>
                <a:off x="2299049" y="2769695"/>
                <a:ext cx="1876907" cy="923330"/>
              </a:xfrm>
              <a:prstGeom prst="rect">
                <a:avLst/>
              </a:prstGeom>
              <a:noFill/>
            </p:spPr>
            <p:txBody>
              <a:bodyPr wrap="square" rtlCol="0">
                <a:spAutoFit/>
              </a:bodyPr>
              <a:lstStyle/>
              <a:p>
                <a:r>
                  <a:rPr lang="en-US" dirty="0"/>
                  <a:t>                 S         2</a:t>
                </a:r>
              </a:p>
              <a:p>
                <a:r>
                  <a:rPr lang="en-US" dirty="0"/>
                  <a:t>4N       ---------</a:t>
                </a:r>
              </a:p>
              <a:p>
                <a:r>
                  <a:rPr lang="en-US" dirty="0"/>
                  <a:t>                d</a:t>
                </a:r>
              </a:p>
            </p:txBody>
          </p:sp>
          <p:sp>
            <p:nvSpPr>
              <p:cNvPr id="18" name="Left Bracket 17"/>
              <p:cNvSpPr/>
              <p:nvPr/>
            </p:nvSpPr>
            <p:spPr>
              <a:xfrm>
                <a:off x="2904119" y="2865012"/>
                <a:ext cx="99765" cy="763446"/>
              </a:xfrm>
              <a:prstGeom prst="leftBracket">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Left Bracket 18"/>
              <p:cNvSpPr/>
              <p:nvPr/>
            </p:nvSpPr>
            <p:spPr>
              <a:xfrm flipH="1">
                <a:off x="3616088" y="2865012"/>
                <a:ext cx="139619" cy="763446"/>
              </a:xfrm>
              <a:prstGeom prst="leftBracket">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39" name="Group 38"/>
            <p:cNvGrpSpPr/>
            <p:nvPr/>
          </p:nvGrpSpPr>
          <p:grpSpPr>
            <a:xfrm>
              <a:off x="3815916" y="4993695"/>
              <a:ext cx="3352975" cy="923330"/>
              <a:chOff x="678395" y="2888940"/>
              <a:chExt cx="3352975" cy="923330"/>
            </a:xfrm>
          </p:grpSpPr>
          <p:grpSp>
            <p:nvGrpSpPr>
              <p:cNvPr id="24" name="Group 23"/>
              <p:cNvGrpSpPr/>
              <p:nvPr/>
            </p:nvGrpSpPr>
            <p:grpSpPr>
              <a:xfrm>
                <a:off x="678395" y="2888940"/>
                <a:ext cx="3352975" cy="923330"/>
                <a:chOff x="678395" y="2888940"/>
                <a:chExt cx="3352975" cy="923330"/>
              </a:xfrm>
            </p:grpSpPr>
            <p:sp>
              <p:nvSpPr>
                <p:cNvPr id="21" name="TextBox 20"/>
                <p:cNvSpPr txBox="1"/>
                <p:nvPr/>
              </p:nvSpPr>
              <p:spPr>
                <a:xfrm>
                  <a:off x="678395" y="2888940"/>
                  <a:ext cx="3352975" cy="923330"/>
                </a:xfrm>
                <a:prstGeom prst="rect">
                  <a:avLst/>
                </a:prstGeom>
                <a:noFill/>
              </p:spPr>
              <p:txBody>
                <a:bodyPr wrap="square" rtlCol="0">
                  <a:spAutoFit/>
                </a:bodyPr>
                <a:lstStyle/>
                <a:p>
                  <a:r>
                    <a:rPr lang="en-US" dirty="0"/>
                    <a:t>                              2 L</a:t>
                  </a:r>
                  <a:r>
                    <a:rPr lang="en-US" baseline="-25000" dirty="0"/>
                    <a:t>F </a:t>
                  </a:r>
                  <a:r>
                    <a:rPr lang="en-US" dirty="0"/>
                    <a:t>             2</a:t>
                  </a:r>
                </a:p>
                <a:p>
                  <a:r>
                    <a:rPr lang="en-US" dirty="0"/>
                    <a:t> 1  +      1  +     --------------</a:t>
                  </a:r>
                </a:p>
                <a:p>
                  <a:r>
                    <a:rPr lang="en-US" dirty="0"/>
                    <a:t>                           C</a:t>
                  </a:r>
                  <a:r>
                    <a:rPr lang="en-US" baseline="-25000" dirty="0"/>
                    <a:t>R</a:t>
                  </a:r>
                  <a:r>
                    <a:rPr lang="en-US" dirty="0"/>
                    <a:t>  +  C</a:t>
                  </a:r>
                  <a:r>
                    <a:rPr lang="en-US" baseline="-25000" dirty="0"/>
                    <a:t>T</a:t>
                  </a:r>
                </a:p>
              </p:txBody>
            </p:sp>
            <p:sp>
              <p:nvSpPr>
                <p:cNvPr id="22" name="Left Bracket 21"/>
                <p:cNvSpPr/>
                <p:nvPr/>
              </p:nvSpPr>
              <p:spPr>
                <a:xfrm>
                  <a:off x="1951955" y="3018324"/>
                  <a:ext cx="99765" cy="763446"/>
                </a:xfrm>
                <a:prstGeom prst="leftBracket">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 name="Left Bracket 22"/>
                <p:cNvSpPr/>
                <p:nvPr/>
              </p:nvSpPr>
              <p:spPr>
                <a:xfrm flipH="1">
                  <a:off x="3078660" y="3018324"/>
                  <a:ext cx="139619" cy="763446"/>
                </a:xfrm>
                <a:prstGeom prst="leftBracket">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cxnSp>
            <p:nvCxnSpPr>
              <p:cNvPr id="26" name="Straight Connector 25"/>
              <p:cNvCxnSpPr/>
              <p:nvPr/>
            </p:nvCxnSpPr>
            <p:spPr>
              <a:xfrm>
                <a:off x="1151620" y="3140968"/>
                <a:ext cx="10181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1253430" y="3140968"/>
                <a:ext cx="144016" cy="67130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flipV="1">
                <a:off x="1397446" y="2888940"/>
                <a:ext cx="0" cy="89283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1397446" y="2888940"/>
                <a:ext cx="219501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244059147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83D6342-8226-4CFD-B95D-B1B67BDE0A20}" type="slidenum">
              <a:rPr lang="en-US" smtClean="0"/>
              <a:t>55</a:t>
            </a:fld>
            <a:endParaRPr lang="en-US"/>
          </a:p>
        </p:txBody>
      </p:sp>
      <p:sp>
        <p:nvSpPr>
          <p:cNvPr id="3" name="TextBox 2"/>
          <p:cNvSpPr txBox="1"/>
          <p:nvPr/>
        </p:nvSpPr>
        <p:spPr>
          <a:xfrm>
            <a:off x="2202396" y="254952"/>
            <a:ext cx="7967228" cy="584775"/>
          </a:xfrm>
          <a:prstGeom prst="rect">
            <a:avLst/>
          </a:prstGeom>
          <a:noFill/>
        </p:spPr>
        <p:txBody>
          <a:bodyPr wrap="square" rtlCol="0">
            <a:spAutoFit/>
          </a:bodyPr>
          <a:lstStyle/>
          <a:p>
            <a:pPr algn="ctr"/>
            <a:r>
              <a:rPr lang="en-US" sz="3200" u="sng" dirty="0">
                <a:solidFill>
                  <a:srgbClr val="FF0000"/>
                </a:solidFill>
              </a:rPr>
              <a:t>Fin</a:t>
            </a:r>
            <a:r>
              <a:rPr lang="en-US" sz="3200" dirty="0">
                <a:solidFill>
                  <a:srgbClr val="FF0000"/>
                </a:solidFill>
              </a:rPr>
              <a:t> Normal Force Coefficient and CP Position</a:t>
            </a:r>
          </a:p>
        </p:txBody>
      </p:sp>
      <p:sp>
        <p:nvSpPr>
          <p:cNvPr id="4" name="TextBox 3"/>
          <p:cNvSpPr txBox="1"/>
          <p:nvPr/>
        </p:nvSpPr>
        <p:spPr>
          <a:xfrm>
            <a:off x="2063552" y="1202349"/>
            <a:ext cx="8147248" cy="461665"/>
          </a:xfrm>
          <a:prstGeom prst="rect">
            <a:avLst/>
          </a:prstGeom>
          <a:noFill/>
        </p:spPr>
        <p:txBody>
          <a:bodyPr wrap="square" rtlCol="0">
            <a:spAutoFit/>
          </a:bodyPr>
          <a:lstStyle/>
          <a:p>
            <a:r>
              <a:rPr lang="en-US" sz="2400" dirty="0"/>
              <a:t>Location of Normal Force Coefficient of the Transition  =  X</a:t>
            </a:r>
            <a:r>
              <a:rPr lang="en-US" sz="2400" baseline="-25000" dirty="0"/>
              <a:t>F</a:t>
            </a:r>
          </a:p>
        </p:txBody>
      </p:sp>
      <p:grpSp>
        <p:nvGrpSpPr>
          <p:cNvPr id="6" name="Group 5"/>
          <p:cNvGrpSpPr/>
          <p:nvPr/>
        </p:nvGrpSpPr>
        <p:grpSpPr>
          <a:xfrm>
            <a:off x="2211801" y="2430004"/>
            <a:ext cx="7596845" cy="1477328"/>
            <a:chOff x="1899320" y="4867996"/>
            <a:chExt cx="3748226" cy="1477328"/>
          </a:xfrm>
        </p:grpSpPr>
        <p:sp>
          <p:nvSpPr>
            <p:cNvPr id="15" name="TextBox 14"/>
            <p:cNvSpPr txBox="1"/>
            <p:nvPr/>
          </p:nvSpPr>
          <p:spPr>
            <a:xfrm>
              <a:off x="1899320" y="4867996"/>
              <a:ext cx="3748226" cy="1477328"/>
            </a:xfrm>
            <a:prstGeom prst="rect">
              <a:avLst/>
            </a:prstGeom>
            <a:noFill/>
          </p:spPr>
          <p:txBody>
            <a:bodyPr wrap="square" rtlCol="0">
              <a:spAutoFit/>
            </a:bodyPr>
            <a:lstStyle/>
            <a:p>
              <a:r>
                <a:rPr lang="en-US" dirty="0"/>
                <a:t>                                             </a:t>
              </a:r>
            </a:p>
            <a:p>
              <a:r>
                <a:rPr lang="en-US" dirty="0"/>
                <a:t>                                  X</a:t>
              </a:r>
              <a:r>
                <a:rPr lang="en-US" baseline="-25000" dirty="0"/>
                <a:t>R</a:t>
              </a:r>
              <a:r>
                <a:rPr lang="en-US" dirty="0"/>
                <a:t>  ( C</a:t>
              </a:r>
              <a:r>
                <a:rPr lang="en-US" baseline="-25000" dirty="0"/>
                <a:t>R</a:t>
              </a:r>
              <a:r>
                <a:rPr lang="en-US" dirty="0"/>
                <a:t>  +  2C</a:t>
              </a:r>
              <a:r>
                <a:rPr lang="en-US" baseline="-25000" dirty="0"/>
                <a:t>T</a:t>
              </a:r>
              <a:r>
                <a:rPr lang="en-US" dirty="0"/>
                <a:t> )             1                                   ( C</a:t>
              </a:r>
              <a:r>
                <a:rPr lang="en-US" baseline="-25000" dirty="0"/>
                <a:t>R</a:t>
              </a:r>
              <a:r>
                <a:rPr lang="en-US" dirty="0"/>
                <a:t>  x  C</a:t>
              </a:r>
              <a:r>
                <a:rPr lang="en-US" baseline="-25000" dirty="0"/>
                <a:t>T</a:t>
              </a:r>
              <a:r>
                <a:rPr lang="en-US" dirty="0"/>
                <a:t> )</a:t>
              </a:r>
            </a:p>
            <a:p>
              <a:r>
                <a:rPr lang="en-US" dirty="0"/>
                <a:t>    X</a:t>
              </a:r>
              <a:r>
                <a:rPr lang="en-US" baseline="-25000" dirty="0"/>
                <a:t>F</a:t>
              </a:r>
              <a:r>
                <a:rPr lang="en-US" dirty="0"/>
                <a:t>     =   X</a:t>
              </a:r>
              <a:r>
                <a:rPr lang="en-US" baseline="-25000" dirty="0"/>
                <a:t>B</a:t>
              </a:r>
              <a:r>
                <a:rPr lang="en-US" dirty="0"/>
                <a:t>    +    -----------------------    +   -----    (C</a:t>
              </a:r>
              <a:r>
                <a:rPr lang="en-US" baseline="-25000" dirty="0"/>
                <a:t>R</a:t>
              </a:r>
              <a:r>
                <a:rPr lang="en-US" dirty="0"/>
                <a:t>  +  C</a:t>
              </a:r>
              <a:r>
                <a:rPr lang="en-US" baseline="-25000" dirty="0"/>
                <a:t>T</a:t>
              </a:r>
              <a:r>
                <a:rPr lang="en-US" dirty="0"/>
                <a:t> )  -    -------------------</a:t>
              </a:r>
            </a:p>
            <a:p>
              <a:r>
                <a:rPr lang="en-US" dirty="0"/>
                <a:t>                                    3  ( C</a:t>
              </a:r>
              <a:r>
                <a:rPr lang="en-US" baseline="-25000" dirty="0"/>
                <a:t>R</a:t>
              </a:r>
              <a:r>
                <a:rPr lang="en-US" dirty="0"/>
                <a:t>  +  C</a:t>
              </a:r>
              <a:r>
                <a:rPr lang="en-US" baseline="-25000" dirty="0"/>
                <a:t>T</a:t>
              </a:r>
              <a:r>
                <a:rPr lang="en-US" dirty="0"/>
                <a:t> )               6                                   ( C</a:t>
              </a:r>
              <a:r>
                <a:rPr lang="en-US" baseline="-25000" dirty="0"/>
                <a:t>R</a:t>
              </a:r>
              <a:r>
                <a:rPr lang="en-US" dirty="0"/>
                <a:t>  +  C</a:t>
              </a:r>
              <a:r>
                <a:rPr lang="en-US" baseline="-25000" dirty="0"/>
                <a:t>T</a:t>
              </a:r>
              <a:r>
                <a:rPr lang="en-US" dirty="0"/>
                <a:t> )</a:t>
              </a:r>
            </a:p>
            <a:p>
              <a:r>
                <a:rPr lang="en-US" dirty="0"/>
                <a:t>            </a:t>
              </a:r>
            </a:p>
          </p:txBody>
        </p:sp>
        <p:sp>
          <p:nvSpPr>
            <p:cNvPr id="16" name="Left Bracket 15"/>
            <p:cNvSpPr/>
            <p:nvPr/>
          </p:nvSpPr>
          <p:spPr>
            <a:xfrm>
              <a:off x="4031012" y="5156478"/>
              <a:ext cx="62917" cy="900364"/>
            </a:xfrm>
            <a:prstGeom prst="leftBracket">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Left Bracket 16"/>
            <p:cNvSpPr/>
            <p:nvPr/>
          </p:nvSpPr>
          <p:spPr>
            <a:xfrm flipH="1">
              <a:off x="5497808" y="5160527"/>
              <a:ext cx="82911" cy="900364"/>
            </a:xfrm>
            <a:prstGeom prst="leftBracket">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Tree>
    <p:extLst>
      <p:ext uri="{BB962C8B-B14F-4D97-AF65-F5344CB8AC3E}">
        <p14:creationId xmlns:p14="http://schemas.microsoft.com/office/powerpoint/2010/main" val="199522795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83D6342-8226-4CFD-B95D-B1B67BDE0A20}" type="slidenum">
              <a:rPr lang="en-US" smtClean="0"/>
              <a:t>56</a:t>
            </a:fld>
            <a:endParaRPr lang="en-US"/>
          </a:p>
        </p:txBody>
      </p:sp>
      <p:sp>
        <p:nvSpPr>
          <p:cNvPr id="3" name="TextBox 2"/>
          <p:cNvSpPr txBox="1"/>
          <p:nvPr/>
        </p:nvSpPr>
        <p:spPr>
          <a:xfrm>
            <a:off x="2202396" y="254952"/>
            <a:ext cx="7967228" cy="584775"/>
          </a:xfrm>
          <a:prstGeom prst="rect">
            <a:avLst/>
          </a:prstGeom>
          <a:noFill/>
        </p:spPr>
        <p:txBody>
          <a:bodyPr wrap="square" rtlCol="0">
            <a:spAutoFit/>
          </a:bodyPr>
          <a:lstStyle/>
          <a:p>
            <a:pPr algn="ctr"/>
            <a:r>
              <a:rPr lang="en-US" sz="3200" dirty="0">
                <a:solidFill>
                  <a:srgbClr val="FF0000"/>
                </a:solidFill>
              </a:rPr>
              <a:t>Calculating the total CP Position</a:t>
            </a:r>
          </a:p>
        </p:txBody>
      </p:sp>
      <p:sp>
        <p:nvSpPr>
          <p:cNvPr id="4" name="TextBox 3"/>
          <p:cNvSpPr txBox="1"/>
          <p:nvPr/>
        </p:nvSpPr>
        <p:spPr>
          <a:xfrm>
            <a:off x="2702843" y="1254854"/>
            <a:ext cx="6138682" cy="1569660"/>
          </a:xfrm>
          <a:prstGeom prst="rect">
            <a:avLst/>
          </a:prstGeom>
          <a:noFill/>
        </p:spPr>
        <p:txBody>
          <a:bodyPr wrap="square" rtlCol="0">
            <a:spAutoFit/>
          </a:bodyPr>
          <a:lstStyle/>
          <a:p>
            <a:r>
              <a:rPr lang="en-US" sz="2400" dirty="0"/>
              <a:t>Sum the Normal Force Coefficients:</a:t>
            </a:r>
          </a:p>
          <a:p>
            <a:endParaRPr lang="en-US" sz="2400" dirty="0"/>
          </a:p>
          <a:p>
            <a:r>
              <a:rPr lang="en-US" sz="2400" dirty="0"/>
              <a:t>	(C</a:t>
            </a:r>
            <a:r>
              <a:rPr lang="en-US" sz="2400" baseline="-25000" dirty="0"/>
              <a:t>N</a:t>
            </a:r>
            <a:r>
              <a:rPr lang="en-US" sz="2400" dirty="0"/>
              <a:t>)</a:t>
            </a:r>
            <a:r>
              <a:rPr lang="en-US" sz="2400" baseline="-25000" dirty="0"/>
              <a:t>R</a:t>
            </a:r>
            <a:r>
              <a:rPr lang="en-US" sz="2400" dirty="0"/>
              <a:t>   =   (C</a:t>
            </a:r>
            <a:r>
              <a:rPr lang="en-US" sz="2400" baseline="-25000" dirty="0"/>
              <a:t>N</a:t>
            </a:r>
            <a:r>
              <a:rPr lang="en-US" sz="2400" dirty="0"/>
              <a:t>)</a:t>
            </a:r>
            <a:r>
              <a:rPr lang="en-US" sz="2400" baseline="-25000" dirty="0"/>
              <a:t>N</a:t>
            </a:r>
            <a:r>
              <a:rPr lang="en-US" sz="2400" dirty="0"/>
              <a:t>   +   (C</a:t>
            </a:r>
            <a:r>
              <a:rPr lang="en-US" sz="2400" baseline="-25000" dirty="0"/>
              <a:t>N</a:t>
            </a:r>
            <a:r>
              <a:rPr lang="en-US" sz="2400" dirty="0"/>
              <a:t>)</a:t>
            </a:r>
            <a:r>
              <a:rPr lang="en-US" sz="2400" baseline="-25000" dirty="0"/>
              <a:t>T</a:t>
            </a:r>
            <a:r>
              <a:rPr lang="en-US" sz="2400" dirty="0"/>
              <a:t>   +   (C</a:t>
            </a:r>
            <a:r>
              <a:rPr lang="en-US" sz="2400" baseline="-25000" dirty="0"/>
              <a:t>N</a:t>
            </a:r>
            <a:r>
              <a:rPr lang="en-US" sz="2400" dirty="0"/>
              <a:t>)</a:t>
            </a:r>
            <a:r>
              <a:rPr lang="en-US" sz="2400" baseline="-25000" dirty="0"/>
              <a:t>F</a:t>
            </a:r>
          </a:p>
          <a:p>
            <a:endParaRPr lang="en-US" sz="2400" dirty="0"/>
          </a:p>
        </p:txBody>
      </p:sp>
      <p:sp>
        <p:nvSpPr>
          <p:cNvPr id="5" name="TextBox 4"/>
          <p:cNvSpPr txBox="1"/>
          <p:nvPr/>
        </p:nvSpPr>
        <p:spPr>
          <a:xfrm>
            <a:off x="2702843" y="3272095"/>
            <a:ext cx="6984776" cy="2308324"/>
          </a:xfrm>
          <a:prstGeom prst="rect">
            <a:avLst/>
          </a:prstGeom>
          <a:noFill/>
        </p:spPr>
        <p:txBody>
          <a:bodyPr wrap="square" rtlCol="0">
            <a:spAutoFit/>
          </a:bodyPr>
          <a:lstStyle/>
          <a:p>
            <a:r>
              <a:rPr lang="en-US" sz="2400" dirty="0"/>
              <a:t>Find the CP distance from the nose tip:</a:t>
            </a:r>
          </a:p>
          <a:p>
            <a:endParaRPr lang="en-US" sz="2400" dirty="0"/>
          </a:p>
          <a:p>
            <a:r>
              <a:rPr lang="en-US" sz="2400" dirty="0"/>
              <a:t>	                  (C</a:t>
            </a:r>
            <a:r>
              <a:rPr lang="en-US" sz="2400" baseline="-25000" dirty="0"/>
              <a:t>N</a:t>
            </a:r>
            <a:r>
              <a:rPr lang="en-US" sz="2400" dirty="0"/>
              <a:t>)</a:t>
            </a:r>
            <a:r>
              <a:rPr lang="en-US" sz="2400" baseline="-25000" dirty="0"/>
              <a:t>N</a:t>
            </a:r>
            <a:r>
              <a:rPr lang="en-US" sz="2400" dirty="0"/>
              <a:t>   X</a:t>
            </a:r>
            <a:r>
              <a:rPr lang="en-US" sz="2400" baseline="-25000" dirty="0"/>
              <a:t>N</a:t>
            </a:r>
            <a:r>
              <a:rPr lang="en-US" sz="2400" dirty="0"/>
              <a:t>   +   (C</a:t>
            </a:r>
            <a:r>
              <a:rPr lang="en-US" sz="2400" baseline="-25000" dirty="0"/>
              <a:t>N</a:t>
            </a:r>
            <a:r>
              <a:rPr lang="en-US" sz="2400" dirty="0"/>
              <a:t>)</a:t>
            </a:r>
            <a:r>
              <a:rPr lang="en-US" sz="2400" baseline="-25000" dirty="0"/>
              <a:t>T</a:t>
            </a:r>
            <a:r>
              <a:rPr lang="en-US" sz="2400" dirty="0"/>
              <a:t>   X</a:t>
            </a:r>
            <a:r>
              <a:rPr lang="en-US" sz="2400" baseline="-25000" dirty="0"/>
              <a:t>T</a:t>
            </a:r>
            <a:r>
              <a:rPr lang="en-US" sz="2400" dirty="0"/>
              <a:t>   +    (C</a:t>
            </a:r>
            <a:r>
              <a:rPr lang="en-US" sz="2400" baseline="-25000" dirty="0"/>
              <a:t>N</a:t>
            </a:r>
            <a:r>
              <a:rPr lang="en-US" sz="2400" dirty="0"/>
              <a:t>)</a:t>
            </a:r>
            <a:r>
              <a:rPr lang="en-US" sz="2400" baseline="-25000" dirty="0"/>
              <a:t>F </a:t>
            </a:r>
            <a:r>
              <a:rPr lang="en-US" sz="2400" dirty="0"/>
              <a:t>  X</a:t>
            </a:r>
            <a:r>
              <a:rPr lang="en-US" sz="2400" baseline="-25000" dirty="0"/>
              <a:t>F</a:t>
            </a:r>
          </a:p>
          <a:p>
            <a:r>
              <a:rPr lang="en-US" sz="2400" dirty="0"/>
              <a:t> X</a:t>
            </a:r>
            <a:r>
              <a:rPr lang="en-US" sz="2400" baseline="-25000" dirty="0"/>
              <a:t>CP</a:t>
            </a:r>
            <a:r>
              <a:rPr lang="en-US" sz="2400" dirty="0"/>
              <a:t>         =          ----------------------------------------------------</a:t>
            </a:r>
          </a:p>
          <a:p>
            <a:r>
              <a:rPr lang="en-US" sz="2400" dirty="0"/>
              <a:t>                                                           (C</a:t>
            </a:r>
            <a:r>
              <a:rPr lang="en-US" sz="2400" baseline="-25000" dirty="0"/>
              <a:t>N</a:t>
            </a:r>
            <a:r>
              <a:rPr lang="en-US" sz="2400" dirty="0"/>
              <a:t>)</a:t>
            </a:r>
            <a:r>
              <a:rPr lang="en-US" sz="2400" baseline="-25000" dirty="0"/>
              <a:t>R</a:t>
            </a:r>
            <a:endParaRPr lang="en-US" sz="2400" dirty="0"/>
          </a:p>
          <a:p>
            <a:endParaRPr lang="en-US" sz="2400" dirty="0"/>
          </a:p>
        </p:txBody>
      </p:sp>
      <p:sp>
        <p:nvSpPr>
          <p:cNvPr id="6" name="TextBox 5"/>
          <p:cNvSpPr txBox="1"/>
          <p:nvPr/>
        </p:nvSpPr>
        <p:spPr>
          <a:xfrm>
            <a:off x="2367000" y="5428716"/>
            <a:ext cx="7638020" cy="923330"/>
          </a:xfrm>
          <a:prstGeom prst="rect">
            <a:avLst/>
          </a:prstGeom>
          <a:noFill/>
        </p:spPr>
        <p:txBody>
          <a:bodyPr wrap="square" rtlCol="0">
            <a:spAutoFit/>
          </a:bodyPr>
          <a:lstStyle/>
          <a:p>
            <a:r>
              <a:rPr lang="en-US" i="1" dirty="0"/>
              <a:t>These are essentially the “moments” resulting from the lift being generated by the three primary rocket components.  We don’t have to go as far as calculating the lift since the associated terms simply cancel out.</a:t>
            </a:r>
          </a:p>
        </p:txBody>
      </p:sp>
    </p:spTree>
    <p:extLst>
      <p:ext uri="{BB962C8B-B14F-4D97-AF65-F5344CB8AC3E}">
        <p14:creationId xmlns:p14="http://schemas.microsoft.com/office/powerpoint/2010/main" val="334036673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229600" cy="598078"/>
          </a:xfrm>
        </p:spPr>
        <p:txBody>
          <a:bodyPr>
            <a:normAutofit/>
          </a:bodyPr>
          <a:lstStyle/>
          <a:p>
            <a:r>
              <a:rPr lang="en-US" sz="3200" dirty="0"/>
              <a:t>Summary</a:t>
            </a:r>
          </a:p>
        </p:txBody>
      </p:sp>
      <p:sp>
        <p:nvSpPr>
          <p:cNvPr id="3" name="Content Placeholder 2"/>
          <p:cNvSpPr>
            <a:spLocks noGrp="1"/>
          </p:cNvSpPr>
          <p:nvPr>
            <p:ph idx="1"/>
          </p:nvPr>
        </p:nvSpPr>
        <p:spPr>
          <a:xfrm>
            <a:off x="1991544" y="1268760"/>
            <a:ext cx="8229600" cy="3816424"/>
          </a:xfrm>
        </p:spPr>
        <p:txBody>
          <a:bodyPr>
            <a:normAutofit/>
          </a:bodyPr>
          <a:lstStyle/>
          <a:p>
            <a:r>
              <a:rPr lang="en-US" sz="2400" dirty="0"/>
              <a:t>The static margin is the distance between the CP and CG</a:t>
            </a:r>
          </a:p>
          <a:p>
            <a:r>
              <a:rPr lang="en-US" sz="2400" dirty="0"/>
              <a:t>The CG needs to be forward of the CP in order to have a stable rocket</a:t>
            </a:r>
          </a:p>
          <a:p>
            <a:pPr lvl="1"/>
            <a:r>
              <a:rPr lang="en-US" sz="2000" dirty="0"/>
              <a:t>Ideally the CG should be 2 body diameters in front of the CP</a:t>
            </a:r>
          </a:p>
          <a:p>
            <a:r>
              <a:rPr lang="en-US" sz="2400" dirty="0"/>
              <a:t>Fins at the back of the rocket will move the CP aft</a:t>
            </a:r>
          </a:p>
          <a:p>
            <a:pPr lvl="1"/>
            <a:r>
              <a:rPr lang="en-US" sz="2000" dirty="0"/>
              <a:t>Makes the rocket more stable</a:t>
            </a:r>
          </a:p>
          <a:p>
            <a:r>
              <a:rPr lang="en-US" sz="2400" dirty="0"/>
              <a:t>Larger fins tend to make the rocket more stable</a:t>
            </a:r>
          </a:p>
          <a:p>
            <a:pPr lvl="1"/>
            <a:r>
              <a:rPr lang="en-US" sz="2000" dirty="0"/>
              <a:t>But, larger fins create more drag, which leads to lower acceleration, which leads to lower altitude</a:t>
            </a:r>
          </a:p>
        </p:txBody>
      </p:sp>
      <p:sp>
        <p:nvSpPr>
          <p:cNvPr id="4" name="Slide Number Placeholder 3"/>
          <p:cNvSpPr>
            <a:spLocks noGrp="1"/>
          </p:cNvSpPr>
          <p:nvPr>
            <p:ph type="sldNum" sz="quarter" idx="12"/>
          </p:nvPr>
        </p:nvSpPr>
        <p:spPr/>
        <p:txBody>
          <a:bodyPr/>
          <a:lstStyle/>
          <a:p>
            <a:fld id="{083D6342-8226-4CFD-B95D-B1B67BDE0A20}" type="slidenum">
              <a:rPr lang="en-US" smtClean="0"/>
              <a:t>57</a:t>
            </a:fld>
            <a:endParaRPr lang="en-US"/>
          </a:p>
        </p:txBody>
      </p:sp>
    </p:spTree>
    <p:extLst>
      <p:ext uri="{BB962C8B-B14F-4D97-AF65-F5344CB8AC3E}">
        <p14:creationId xmlns:p14="http://schemas.microsoft.com/office/powerpoint/2010/main" val="3652891794"/>
      </p:ext>
    </p:extLst>
  </p:cSld>
  <p:clrMapOvr>
    <a:masterClrMapping/>
  </p:clrMapOvr>
  <p:transition spd="slow">
    <p:fade/>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229600" cy="598078"/>
          </a:xfrm>
        </p:spPr>
        <p:txBody>
          <a:bodyPr>
            <a:normAutofit/>
          </a:bodyPr>
          <a:lstStyle/>
          <a:p>
            <a:r>
              <a:rPr lang="en-US" sz="3200" dirty="0"/>
              <a:t>Summary</a:t>
            </a:r>
          </a:p>
        </p:txBody>
      </p:sp>
      <p:sp>
        <p:nvSpPr>
          <p:cNvPr id="3" name="Content Placeholder 2"/>
          <p:cNvSpPr>
            <a:spLocks noGrp="1"/>
          </p:cNvSpPr>
          <p:nvPr>
            <p:ph idx="1"/>
          </p:nvPr>
        </p:nvSpPr>
        <p:spPr>
          <a:xfrm>
            <a:off x="1955540" y="1448780"/>
            <a:ext cx="8229600" cy="3240360"/>
          </a:xfrm>
        </p:spPr>
        <p:txBody>
          <a:bodyPr>
            <a:normAutofit/>
          </a:bodyPr>
          <a:lstStyle/>
          <a:p>
            <a:r>
              <a:rPr lang="en-US" sz="2400" dirty="0"/>
              <a:t>Adding weight to the front of the rocket will move the CG forward</a:t>
            </a:r>
          </a:p>
          <a:p>
            <a:pPr lvl="1"/>
            <a:r>
              <a:rPr lang="en-US" sz="2000" dirty="0"/>
              <a:t>Makes the rocket more stable</a:t>
            </a:r>
          </a:p>
          <a:p>
            <a:pPr lvl="1"/>
            <a:r>
              <a:rPr lang="en-US" sz="2000" dirty="0"/>
              <a:t>But Newton says the rocket will not accelerate as well</a:t>
            </a:r>
          </a:p>
          <a:p>
            <a:endParaRPr lang="en-US" sz="2800" dirty="0"/>
          </a:p>
          <a:p>
            <a:r>
              <a:rPr lang="en-US" sz="2400" dirty="0"/>
              <a:t>Higher stability tends to make the rocket more wind sensitive</a:t>
            </a:r>
          </a:p>
        </p:txBody>
      </p:sp>
      <p:sp>
        <p:nvSpPr>
          <p:cNvPr id="4" name="Slide Number Placeholder 3"/>
          <p:cNvSpPr>
            <a:spLocks noGrp="1"/>
          </p:cNvSpPr>
          <p:nvPr>
            <p:ph type="sldNum" sz="quarter" idx="12"/>
          </p:nvPr>
        </p:nvSpPr>
        <p:spPr/>
        <p:txBody>
          <a:bodyPr/>
          <a:lstStyle/>
          <a:p>
            <a:fld id="{083D6342-8226-4CFD-B95D-B1B67BDE0A20}" type="slidenum">
              <a:rPr lang="en-US" smtClean="0"/>
              <a:t>58</a:t>
            </a:fld>
            <a:endParaRPr lang="en-US"/>
          </a:p>
        </p:txBody>
      </p:sp>
    </p:spTree>
    <p:extLst>
      <p:ext uri="{BB962C8B-B14F-4D97-AF65-F5344CB8AC3E}">
        <p14:creationId xmlns:p14="http://schemas.microsoft.com/office/powerpoint/2010/main" val="1879166456"/>
      </p:ext>
    </p:extLst>
  </p:cSld>
  <p:clrMapOvr>
    <a:masterClrMapping/>
  </p:clrMapOvr>
  <p:transition spd="slow">
    <p:fade/>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01776E38-A098-40A3-95CA-57CD57439976}"/>
              </a:ext>
            </a:extLst>
          </p:cNvPr>
          <p:cNvPicPr>
            <a:picLocks noChangeAspect="1"/>
          </p:cNvPicPr>
          <p:nvPr/>
        </p:nvPicPr>
        <p:blipFill>
          <a:blip r:embed="rId2"/>
          <a:stretch>
            <a:fillRect/>
          </a:stretch>
        </p:blipFill>
        <p:spPr>
          <a:xfrm>
            <a:off x="5297606" y="1052736"/>
            <a:ext cx="4296698" cy="4753222"/>
          </a:xfrm>
          <a:prstGeom prst="rect">
            <a:avLst/>
          </a:prstGeom>
        </p:spPr>
      </p:pic>
      <p:sp>
        <p:nvSpPr>
          <p:cNvPr id="4" name="TextBox 3"/>
          <p:cNvSpPr txBox="1"/>
          <p:nvPr/>
        </p:nvSpPr>
        <p:spPr>
          <a:xfrm>
            <a:off x="2819636" y="2670365"/>
            <a:ext cx="4464496" cy="923330"/>
          </a:xfrm>
          <a:prstGeom prst="rect">
            <a:avLst/>
          </a:prstGeom>
          <a:noFill/>
        </p:spPr>
        <p:txBody>
          <a:bodyPr wrap="square" rtlCol="0">
            <a:spAutoFit/>
          </a:bodyPr>
          <a:lstStyle/>
          <a:p>
            <a:r>
              <a:rPr lang="en-US" sz="5400" dirty="0"/>
              <a:t>Questions?</a:t>
            </a:r>
          </a:p>
        </p:txBody>
      </p:sp>
      <p:sp>
        <p:nvSpPr>
          <p:cNvPr id="2" name="Slide Number Placeholder 1"/>
          <p:cNvSpPr>
            <a:spLocks noGrp="1"/>
          </p:cNvSpPr>
          <p:nvPr>
            <p:ph type="sldNum" sz="quarter" idx="12"/>
          </p:nvPr>
        </p:nvSpPr>
        <p:spPr/>
        <p:txBody>
          <a:bodyPr/>
          <a:lstStyle/>
          <a:p>
            <a:fld id="{083D6342-8226-4CFD-B95D-B1B67BDE0A20}" type="slidenum">
              <a:rPr lang="en-US" smtClean="0"/>
              <a:t>59</a:t>
            </a:fld>
            <a:endParaRPr lang="en-US"/>
          </a:p>
        </p:txBody>
      </p:sp>
    </p:spTree>
    <p:extLst>
      <p:ext uri="{BB962C8B-B14F-4D97-AF65-F5344CB8AC3E}">
        <p14:creationId xmlns:p14="http://schemas.microsoft.com/office/powerpoint/2010/main" val="104114297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Arrow Connector 5"/>
          <p:cNvCxnSpPr/>
          <p:nvPr/>
        </p:nvCxnSpPr>
        <p:spPr>
          <a:xfrm>
            <a:off x="2057400" y="609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2057400" y="990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2057400" y="1371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2057400" y="1752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2057400" y="2133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2057400" y="2514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2057400" y="2895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2057400" y="3276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2057400" y="3657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2057400" y="4038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2057400" y="4419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2057400" y="4800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2057400" y="5181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2057400" y="5562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2057400" y="5943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2057400" y="6324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flipH="1">
            <a:off x="4440115" y="5791202"/>
            <a:ext cx="3962400" cy="1"/>
          </a:xfrm>
          <a:prstGeom prst="straightConnector1">
            <a:avLst/>
          </a:prstGeom>
          <a:ln w="5715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4038600" y="6019800"/>
            <a:ext cx="5334000" cy="369332"/>
          </a:xfrm>
          <a:prstGeom prst="rect">
            <a:avLst/>
          </a:prstGeom>
          <a:noFill/>
        </p:spPr>
        <p:txBody>
          <a:bodyPr wrap="square" rtlCol="0">
            <a:spAutoFit/>
          </a:bodyPr>
          <a:lstStyle/>
          <a:p>
            <a:r>
              <a:rPr lang="en-US" dirty="0"/>
              <a:t>Desired direction we want the rocket to fly…</a:t>
            </a:r>
          </a:p>
        </p:txBody>
      </p:sp>
      <p:grpSp>
        <p:nvGrpSpPr>
          <p:cNvPr id="36" name="Group 35"/>
          <p:cNvGrpSpPr/>
          <p:nvPr/>
        </p:nvGrpSpPr>
        <p:grpSpPr>
          <a:xfrm rot="17983311">
            <a:off x="3948437" y="2825683"/>
            <a:ext cx="4724400" cy="533400"/>
            <a:chOff x="2514600" y="2971800"/>
            <a:chExt cx="4724400" cy="533400"/>
          </a:xfrm>
        </p:grpSpPr>
        <p:sp>
          <p:nvSpPr>
            <p:cNvPr id="4" name="Rectangle 3"/>
            <p:cNvSpPr/>
            <p:nvPr/>
          </p:nvSpPr>
          <p:spPr>
            <a:xfrm>
              <a:off x="2514600" y="2971800"/>
              <a:ext cx="4724400" cy="533400"/>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lowchart: Or 33"/>
            <p:cNvSpPr/>
            <p:nvPr/>
          </p:nvSpPr>
          <p:spPr>
            <a:xfrm>
              <a:off x="4572000" y="3124200"/>
              <a:ext cx="228600" cy="228600"/>
            </a:xfrm>
            <a:prstGeom prst="flowChar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5" name="TextBox 34"/>
          <p:cNvSpPr txBox="1"/>
          <p:nvPr/>
        </p:nvSpPr>
        <p:spPr>
          <a:xfrm>
            <a:off x="3059724" y="381001"/>
            <a:ext cx="1588477" cy="646331"/>
          </a:xfrm>
          <a:prstGeom prst="rect">
            <a:avLst/>
          </a:prstGeom>
          <a:noFill/>
        </p:spPr>
        <p:txBody>
          <a:bodyPr wrap="square" rtlCol="0">
            <a:spAutoFit/>
          </a:bodyPr>
          <a:lstStyle/>
          <a:p>
            <a:r>
              <a:rPr lang="en-US" dirty="0"/>
              <a:t>Direction of the airflow…</a:t>
            </a:r>
          </a:p>
        </p:txBody>
      </p:sp>
      <p:sp>
        <p:nvSpPr>
          <p:cNvPr id="37" name="Oval 36"/>
          <p:cNvSpPr/>
          <p:nvPr/>
        </p:nvSpPr>
        <p:spPr>
          <a:xfrm>
            <a:off x="6182866" y="3208784"/>
            <a:ext cx="5715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Slide Number Placeholder 1"/>
          <p:cNvSpPr>
            <a:spLocks noGrp="1"/>
          </p:cNvSpPr>
          <p:nvPr>
            <p:ph type="sldNum" sz="quarter" idx="12"/>
          </p:nvPr>
        </p:nvSpPr>
        <p:spPr/>
        <p:txBody>
          <a:bodyPr/>
          <a:lstStyle/>
          <a:p>
            <a:fld id="{083D6342-8226-4CFD-B95D-B1B67BDE0A20}" type="slidenum">
              <a:rPr lang="en-US" smtClean="0"/>
              <a:t>6</a:t>
            </a:fld>
            <a:endParaRPr lang="en-US"/>
          </a:p>
        </p:txBody>
      </p:sp>
    </p:spTree>
    <p:extLst>
      <p:ext uri="{BB962C8B-B14F-4D97-AF65-F5344CB8AC3E}">
        <p14:creationId xmlns:p14="http://schemas.microsoft.com/office/powerpoint/2010/main" val="20434370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6" name="Group 35"/>
          <p:cNvGrpSpPr/>
          <p:nvPr/>
        </p:nvGrpSpPr>
        <p:grpSpPr>
          <a:xfrm rot="16200000">
            <a:off x="3856484" y="2788196"/>
            <a:ext cx="4724400" cy="533400"/>
            <a:chOff x="2514600" y="2971800"/>
            <a:chExt cx="4724400" cy="533400"/>
          </a:xfrm>
        </p:grpSpPr>
        <p:sp>
          <p:nvSpPr>
            <p:cNvPr id="4" name="Rectangle 3"/>
            <p:cNvSpPr/>
            <p:nvPr/>
          </p:nvSpPr>
          <p:spPr>
            <a:xfrm>
              <a:off x="2514600" y="2971800"/>
              <a:ext cx="4724400" cy="533400"/>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lowchart: Or 33"/>
            <p:cNvSpPr/>
            <p:nvPr/>
          </p:nvSpPr>
          <p:spPr>
            <a:xfrm>
              <a:off x="4572000" y="3124200"/>
              <a:ext cx="228600" cy="228600"/>
            </a:xfrm>
            <a:prstGeom prst="flowChar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6" name="Straight Arrow Connector 5"/>
          <p:cNvCxnSpPr/>
          <p:nvPr/>
        </p:nvCxnSpPr>
        <p:spPr>
          <a:xfrm>
            <a:off x="2057400" y="609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2057400" y="990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2057400" y="1371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2057400" y="1752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2057400" y="2133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2057400" y="2514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2057400" y="2895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2057400" y="3276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2057400" y="3657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2057400" y="4038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2057400" y="4419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2057400" y="4800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2057400" y="5181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2057400" y="5562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2057400" y="5943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2057400" y="6324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flipH="1">
            <a:off x="4440115" y="5791202"/>
            <a:ext cx="3962400" cy="1"/>
          </a:xfrm>
          <a:prstGeom prst="straightConnector1">
            <a:avLst/>
          </a:prstGeom>
          <a:ln w="5715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4038600" y="6019800"/>
            <a:ext cx="5334000" cy="369332"/>
          </a:xfrm>
          <a:prstGeom prst="rect">
            <a:avLst/>
          </a:prstGeom>
          <a:noFill/>
        </p:spPr>
        <p:txBody>
          <a:bodyPr wrap="square" rtlCol="0">
            <a:spAutoFit/>
          </a:bodyPr>
          <a:lstStyle/>
          <a:p>
            <a:r>
              <a:rPr lang="en-US" dirty="0"/>
              <a:t>Desired direction we want the rocket to fly…</a:t>
            </a:r>
          </a:p>
        </p:txBody>
      </p:sp>
      <p:sp>
        <p:nvSpPr>
          <p:cNvPr id="35" name="TextBox 34"/>
          <p:cNvSpPr txBox="1"/>
          <p:nvPr/>
        </p:nvSpPr>
        <p:spPr>
          <a:xfrm>
            <a:off x="3059724" y="381001"/>
            <a:ext cx="1588477" cy="646331"/>
          </a:xfrm>
          <a:prstGeom prst="rect">
            <a:avLst/>
          </a:prstGeom>
          <a:noFill/>
        </p:spPr>
        <p:txBody>
          <a:bodyPr wrap="square" rtlCol="0">
            <a:spAutoFit/>
          </a:bodyPr>
          <a:lstStyle/>
          <a:p>
            <a:r>
              <a:rPr lang="en-US" dirty="0"/>
              <a:t>Direction of the airflow…</a:t>
            </a:r>
          </a:p>
        </p:txBody>
      </p:sp>
      <p:sp>
        <p:nvSpPr>
          <p:cNvPr id="37" name="Oval 36"/>
          <p:cNvSpPr/>
          <p:nvPr/>
        </p:nvSpPr>
        <p:spPr>
          <a:xfrm>
            <a:off x="6182866" y="3208784"/>
            <a:ext cx="5715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extBox 29"/>
          <p:cNvSpPr txBox="1"/>
          <p:nvPr/>
        </p:nvSpPr>
        <p:spPr>
          <a:xfrm>
            <a:off x="7464152" y="1510606"/>
            <a:ext cx="3492388" cy="954107"/>
          </a:xfrm>
          <a:prstGeom prst="rect">
            <a:avLst/>
          </a:prstGeom>
          <a:noFill/>
        </p:spPr>
        <p:txBody>
          <a:bodyPr wrap="square" rtlCol="0">
            <a:spAutoFit/>
          </a:bodyPr>
          <a:lstStyle/>
          <a:p>
            <a:r>
              <a:rPr lang="en-US" sz="2800" dirty="0"/>
              <a:t>It will tend to orient sideways.</a:t>
            </a:r>
          </a:p>
        </p:txBody>
      </p:sp>
      <p:sp>
        <p:nvSpPr>
          <p:cNvPr id="31" name="TextBox 30"/>
          <p:cNvSpPr txBox="1"/>
          <p:nvPr/>
        </p:nvSpPr>
        <p:spPr>
          <a:xfrm>
            <a:off x="7464152" y="3232138"/>
            <a:ext cx="3636404" cy="954107"/>
          </a:xfrm>
          <a:prstGeom prst="rect">
            <a:avLst/>
          </a:prstGeom>
          <a:noFill/>
        </p:spPr>
        <p:txBody>
          <a:bodyPr wrap="square" rtlCol="0">
            <a:spAutoFit/>
          </a:bodyPr>
          <a:lstStyle/>
          <a:p>
            <a:r>
              <a:rPr lang="en-US" sz="2800" dirty="0"/>
              <a:t>Rockets don’t fly sideways too well…</a:t>
            </a:r>
          </a:p>
        </p:txBody>
      </p:sp>
      <p:sp>
        <p:nvSpPr>
          <p:cNvPr id="2" name="Slide Number Placeholder 1"/>
          <p:cNvSpPr>
            <a:spLocks noGrp="1"/>
          </p:cNvSpPr>
          <p:nvPr>
            <p:ph type="sldNum" sz="quarter" idx="12"/>
          </p:nvPr>
        </p:nvSpPr>
        <p:spPr/>
        <p:txBody>
          <a:bodyPr/>
          <a:lstStyle/>
          <a:p>
            <a:fld id="{083D6342-8226-4CFD-B95D-B1B67BDE0A20}" type="slidenum">
              <a:rPr lang="en-US" smtClean="0"/>
              <a:t>7</a:t>
            </a:fld>
            <a:endParaRPr lang="en-US"/>
          </a:p>
        </p:txBody>
      </p:sp>
    </p:spTree>
    <p:extLst>
      <p:ext uri="{BB962C8B-B14F-4D97-AF65-F5344CB8AC3E}">
        <p14:creationId xmlns:p14="http://schemas.microsoft.com/office/powerpoint/2010/main" val="28355050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1"/>
                                        </p:tgtEl>
                                        <p:attrNameLst>
                                          <p:attrName>style.visibility</p:attrName>
                                        </p:attrNameLst>
                                      </p:cBhvr>
                                      <p:to>
                                        <p:strVal val="visible"/>
                                      </p:to>
                                    </p:set>
                                    <p:anim calcmode="lin" valueType="num">
                                      <p:cBhvr>
                                        <p:cTn id="7" dur="1000" fill="hold"/>
                                        <p:tgtEl>
                                          <p:spTgt spid="31"/>
                                        </p:tgtEl>
                                        <p:attrNameLst>
                                          <p:attrName>ppt_w</p:attrName>
                                        </p:attrNameLst>
                                      </p:cBhvr>
                                      <p:tavLst>
                                        <p:tav tm="0">
                                          <p:val>
                                            <p:fltVal val="0"/>
                                          </p:val>
                                        </p:tav>
                                        <p:tav tm="100000">
                                          <p:val>
                                            <p:strVal val="#ppt_w"/>
                                          </p:val>
                                        </p:tav>
                                      </p:tavLst>
                                    </p:anim>
                                    <p:anim calcmode="lin" valueType="num">
                                      <p:cBhvr>
                                        <p:cTn id="8" dur="1000" fill="hold"/>
                                        <p:tgtEl>
                                          <p:spTgt spid="31"/>
                                        </p:tgtEl>
                                        <p:attrNameLst>
                                          <p:attrName>ppt_h</p:attrName>
                                        </p:attrNameLst>
                                      </p:cBhvr>
                                      <p:tavLst>
                                        <p:tav tm="0">
                                          <p:val>
                                            <p:fltVal val="0"/>
                                          </p:val>
                                        </p:tav>
                                        <p:tav tm="100000">
                                          <p:val>
                                            <p:strVal val="#ppt_h"/>
                                          </p:val>
                                        </p:tav>
                                      </p:tavLst>
                                    </p:anim>
                                    <p:anim calcmode="lin" valueType="num">
                                      <p:cBhvr>
                                        <p:cTn id="9" dur="1000" fill="hold"/>
                                        <p:tgtEl>
                                          <p:spTgt spid="31"/>
                                        </p:tgtEl>
                                        <p:attrNameLst>
                                          <p:attrName>style.rotation</p:attrName>
                                        </p:attrNameLst>
                                      </p:cBhvr>
                                      <p:tavLst>
                                        <p:tav tm="0">
                                          <p:val>
                                            <p:fltVal val="90"/>
                                          </p:val>
                                        </p:tav>
                                        <p:tav tm="100000">
                                          <p:val>
                                            <p:fltVal val="0"/>
                                          </p:val>
                                        </p:tav>
                                      </p:tavLst>
                                    </p:anim>
                                    <p:animEffect transition="in" filter="fade">
                                      <p:cBhvr>
                                        <p:cTn id="10" dur="10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6" name="Group 35"/>
          <p:cNvGrpSpPr/>
          <p:nvPr/>
        </p:nvGrpSpPr>
        <p:grpSpPr>
          <a:xfrm rot="16200000">
            <a:off x="3856484" y="2788196"/>
            <a:ext cx="4724400" cy="533400"/>
            <a:chOff x="2514600" y="2971800"/>
            <a:chExt cx="4724400" cy="533400"/>
          </a:xfrm>
        </p:grpSpPr>
        <p:sp>
          <p:nvSpPr>
            <p:cNvPr id="4" name="Rectangle 3"/>
            <p:cNvSpPr/>
            <p:nvPr/>
          </p:nvSpPr>
          <p:spPr>
            <a:xfrm>
              <a:off x="2514600" y="2971800"/>
              <a:ext cx="4724400" cy="533400"/>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lowchart: Or 33"/>
            <p:cNvSpPr/>
            <p:nvPr/>
          </p:nvSpPr>
          <p:spPr>
            <a:xfrm>
              <a:off x="4572000" y="3124200"/>
              <a:ext cx="228600" cy="228600"/>
            </a:xfrm>
            <a:prstGeom prst="flowChar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6" name="Straight Arrow Connector 5"/>
          <p:cNvCxnSpPr/>
          <p:nvPr/>
        </p:nvCxnSpPr>
        <p:spPr>
          <a:xfrm>
            <a:off x="2057400" y="609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2057400" y="990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2057400" y="1371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2057400" y="1752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2057400" y="2133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2057400" y="2514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2057400" y="2895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2057400" y="3276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2057400" y="3657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2057400" y="4038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2057400" y="4419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2057400" y="4800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2057400" y="5181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2057400" y="5562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2057400" y="5943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2057400" y="6324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flipH="1">
            <a:off x="4440115" y="5791202"/>
            <a:ext cx="3962400" cy="1"/>
          </a:xfrm>
          <a:prstGeom prst="straightConnector1">
            <a:avLst/>
          </a:prstGeom>
          <a:ln w="5715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4038600" y="6019800"/>
            <a:ext cx="5334000" cy="369332"/>
          </a:xfrm>
          <a:prstGeom prst="rect">
            <a:avLst/>
          </a:prstGeom>
          <a:noFill/>
        </p:spPr>
        <p:txBody>
          <a:bodyPr wrap="square" rtlCol="0">
            <a:spAutoFit/>
          </a:bodyPr>
          <a:lstStyle/>
          <a:p>
            <a:r>
              <a:rPr lang="en-US" dirty="0"/>
              <a:t>Desired direction we want the rocket to fly…</a:t>
            </a:r>
          </a:p>
        </p:txBody>
      </p:sp>
      <p:sp>
        <p:nvSpPr>
          <p:cNvPr id="35" name="TextBox 34"/>
          <p:cNvSpPr txBox="1"/>
          <p:nvPr/>
        </p:nvSpPr>
        <p:spPr>
          <a:xfrm>
            <a:off x="3059724" y="381001"/>
            <a:ext cx="1588477" cy="646331"/>
          </a:xfrm>
          <a:prstGeom prst="rect">
            <a:avLst/>
          </a:prstGeom>
          <a:noFill/>
        </p:spPr>
        <p:txBody>
          <a:bodyPr wrap="square" rtlCol="0">
            <a:spAutoFit/>
          </a:bodyPr>
          <a:lstStyle/>
          <a:p>
            <a:r>
              <a:rPr lang="en-US" dirty="0"/>
              <a:t>Direction of the airflow…</a:t>
            </a:r>
          </a:p>
        </p:txBody>
      </p:sp>
      <p:sp>
        <p:nvSpPr>
          <p:cNvPr id="37" name="Oval 36"/>
          <p:cNvSpPr/>
          <p:nvPr/>
        </p:nvSpPr>
        <p:spPr>
          <a:xfrm>
            <a:off x="6182866" y="3208784"/>
            <a:ext cx="5715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extBox 29"/>
          <p:cNvSpPr txBox="1"/>
          <p:nvPr/>
        </p:nvSpPr>
        <p:spPr>
          <a:xfrm>
            <a:off x="7464152" y="1510606"/>
            <a:ext cx="2484276" cy="1384995"/>
          </a:xfrm>
          <a:prstGeom prst="rect">
            <a:avLst/>
          </a:prstGeom>
          <a:noFill/>
        </p:spPr>
        <p:txBody>
          <a:bodyPr wrap="square" rtlCol="0">
            <a:spAutoFit/>
          </a:bodyPr>
          <a:lstStyle/>
          <a:p>
            <a:r>
              <a:rPr lang="en-US" sz="2800" dirty="0"/>
              <a:t>What can be done to rectify the problem?</a:t>
            </a:r>
          </a:p>
        </p:txBody>
      </p:sp>
      <p:sp>
        <p:nvSpPr>
          <p:cNvPr id="2" name="Slide Number Placeholder 1"/>
          <p:cNvSpPr>
            <a:spLocks noGrp="1"/>
          </p:cNvSpPr>
          <p:nvPr>
            <p:ph type="sldNum" sz="quarter" idx="12"/>
          </p:nvPr>
        </p:nvSpPr>
        <p:spPr/>
        <p:txBody>
          <a:bodyPr/>
          <a:lstStyle/>
          <a:p>
            <a:fld id="{083D6342-8226-4CFD-B95D-B1B67BDE0A20}" type="slidenum">
              <a:rPr lang="en-US" smtClean="0"/>
              <a:t>8</a:t>
            </a:fld>
            <a:endParaRPr lang="en-US"/>
          </a:p>
        </p:txBody>
      </p:sp>
    </p:spTree>
    <p:extLst>
      <p:ext uri="{BB962C8B-B14F-4D97-AF65-F5344CB8AC3E}">
        <p14:creationId xmlns:p14="http://schemas.microsoft.com/office/powerpoint/2010/main" val="24125509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Group 22"/>
          <p:cNvGrpSpPr/>
          <p:nvPr/>
        </p:nvGrpSpPr>
        <p:grpSpPr>
          <a:xfrm>
            <a:off x="5298740" y="692696"/>
            <a:ext cx="1841376" cy="4724400"/>
            <a:chOff x="3774740" y="692696"/>
            <a:chExt cx="1841376" cy="4724400"/>
          </a:xfrm>
        </p:grpSpPr>
        <p:grpSp>
          <p:nvGrpSpPr>
            <p:cNvPr id="36" name="Group 35"/>
            <p:cNvGrpSpPr/>
            <p:nvPr/>
          </p:nvGrpSpPr>
          <p:grpSpPr>
            <a:xfrm rot="16200000">
              <a:off x="2332484" y="2788196"/>
              <a:ext cx="4724400" cy="533400"/>
              <a:chOff x="2514600" y="2971800"/>
              <a:chExt cx="4724400" cy="533400"/>
            </a:xfrm>
          </p:grpSpPr>
          <p:sp>
            <p:nvSpPr>
              <p:cNvPr id="4" name="Rectangle 3"/>
              <p:cNvSpPr/>
              <p:nvPr/>
            </p:nvSpPr>
            <p:spPr>
              <a:xfrm>
                <a:off x="2514600" y="2971800"/>
                <a:ext cx="4724400" cy="533400"/>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lowchart: Or 33"/>
              <p:cNvSpPr/>
              <p:nvPr/>
            </p:nvSpPr>
            <p:spPr>
              <a:xfrm>
                <a:off x="4572000" y="3124200"/>
                <a:ext cx="228600" cy="228600"/>
              </a:xfrm>
              <a:prstGeom prst="flowChar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rapezoid 1"/>
            <p:cNvSpPr/>
            <p:nvPr/>
          </p:nvSpPr>
          <p:spPr>
            <a:xfrm rot="16200000">
              <a:off x="3705318" y="870130"/>
              <a:ext cx="792088" cy="653244"/>
            </a:xfrm>
            <a:prstGeom prst="trapezoid">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rapezoid 25"/>
            <p:cNvSpPr/>
            <p:nvPr/>
          </p:nvSpPr>
          <p:spPr>
            <a:xfrm rot="5400000" flipH="1">
              <a:off x="4893450" y="870130"/>
              <a:ext cx="792088" cy="653244"/>
            </a:xfrm>
            <a:prstGeom prst="trapezoid">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Straight Connector 4"/>
            <p:cNvCxnSpPr/>
            <p:nvPr/>
          </p:nvCxnSpPr>
          <p:spPr>
            <a:xfrm>
              <a:off x="4680012" y="800708"/>
              <a:ext cx="0" cy="792088"/>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grpSp>
      <p:cxnSp>
        <p:nvCxnSpPr>
          <p:cNvPr id="6" name="Straight Arrow Connector 5"/>
          <p:cNvCxnSpPr/>
          <p:nvPr/>
        </p:nvCxnSpPr>
        <p:spPr>
          <a:xfrm>
            <a:off x="2057400" y="609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2057400" y="990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2057400" y="1371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2057400" y="1752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2057400" y="2133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2057400" y="2514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2057400" y="2895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2057400" y="3276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2057400" y="3657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2057400" y="4038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2057400" y="4419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2057400" y="4800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2057400" y="5181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2057400" y="5562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2057400" y="5943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2057400" y="6324600"/>
            <a:ext cx="6858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flipH="1">
            <a:off x="4440115" y="5791202"/>
            <a:ext cx="3962400" cy="1"/>
          </a:xfrm>
          <a:prstGeom prst="straightConnector1">
            <a:avLst/>
          </a:prstGeom>
          <a:ln w="5715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4038600" y="6019800"/>
            <a:ext cx="5334000" cy="369332"/>
          </a:xfrm>
          <a:prstGeom prst="rect">
            <a:avLst/>
          </a:prstGeom>
          <a:noFill/>
        </p:spPr>
        <p:txBody>
          <a:bodyPr wrap="square" rtlCol="0">
            <a:spAutoFit/>
          </a:bodyPr>
          <a:lstStyle/>
          <a:p>
            <a:r>
              <a:rPr lang="en-US" dirty="0"/>
              <a:t>Desired direction we want the rocket to fly…</a:t>
            </a:r>
          </a:p>
        </p:txBody>
      </p:sp>
      <p:sp>
        <p:nvSpPr>
          <p:cNvPr id="35" name="TextBox 34"/>
          <p:cNvSpPr txBox="1"/>
          <p:nvPr/>
        </p:nvSpPr>
        <p:spPr>
          <a:xfrm>
            <a:off x="3059724" y="381001"/>
            <a:ext cx="1588477" cy="646331"/>
          </a:xfrm>
          <a:prstGeom prst="rect">
            <a:avLst/>
          </a:prstGeom>
          <a:noFill/>
        </p:spPr>
        <p:txBody>
          <a:bodyPr wrap="square" rtlCol="0">
            <a:spAutoFit/>
          </a:bodyPr>
          <a:lstStyle/>
          <a:p>
            <a:r>
              <a:rPr lang="en-US" dirty="0"/>
              <a:t>Direction of the airflow…</a:t>
            </a:r>
          </a:p>
        </p:txBody>
      </p:sp>
      <p:sp>
        <p:nvSpPr>
          <p:cNvPr id="37" name="Oval 36"/>
          <p:cNvSpPr/>
          <p:nvPr/>
        </p:nvSpPr>
        <p:spPr>
          <a:xfrm>
            <a:off x="6182866" y="3208784"/>
            <a:ext cx="5715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p:cNvSpPr txBox="1"/>
          <p:nvPr/>
        </p:nvSpPr>
        <p:spPr>
          <a:xfrm>
            <a:off x="7464152" y="1510605"/>
            <a:ext cx="4118248" cy="954107"/>
          </a:xfrm>
          <a:prstGeom prst="rect">
            <a:avLst/>
          </a:prstGeom>
          <a:noFill/>
        </p:spPr>
        <p:txBody>
          <a:bodyPr wrap="square" rtlCol="0">
            <a:spAutoFit/>
          </a:bodyPr>
          <a:lstStyle/>
          <a:p>
            <a:r>
              <a:rPr lang="en-US" sz="2800" dirty="0"/>
              <a:t>Adding fins (not “wings”) will help the situation.</a:t>
            </a:r>
          </a:p>
        </p:txBody>
      </p:sp>
      <p:sp>
        <p:nvSpPr>
          <p:cNvPr id="3" name="Slide Number Placeholder 2"/>
          <p:cNvSpPr>
            <a:spLocks noGrp="1"/>
          </p:cNvSpPr>
          <p:nvPr>
            <p:ph type="sldNum" sz="quarter" idx="12"/>
          </p:nvPr>
        </p:nvSpPr>
        <p:spPr/>
        <p:txBody>
          <a:bodyPr/>
          <a:lstStyle/>
          <a:p>
            <a:fld id="{083D6342-8226-4CFD-B95D-B1B67BDE0A20}" type="slidenum">
              <a:rPr lang="en-US" smtClean="0"/>
              <a:t>9</a:t>
            </a:fld>
            <a:endParaRPr lang="en-US"/>
          </a:p>
        </p:txBody>
      </p:sp>
    </p:spTree>
    <p:extLst>
      <p:ext uri="{BB962C8B-B14F-4D97-AF65-F5344CB8AC3E}">
        <p14:creationId xmlns:p14="http://schemas.microsoft.com/office/powerpoint/2010/main" val="8596457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471</TotalTime>
  <Words>2172</Words>
  <Application>Microsoft Office PowerPoint</Application>
  <PresentationFormat>Widescreen</PresentationFormat>
  <Paragraphs>352</Paragraphs>
  <Slides>59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59</vt:i4>
      </vt:variant>
    </vt:vector>
  </HeadingPairs>
  <TitlesOfParts>
    <vt:vector size="62" baseType="lpstr">
      <vt:lpstr>Arial</vt:lpstr>
      <vt:lpstr>Calibri</vt:lpstr>
      <vt:lpstr>Office Theme</vt:lpstr>
      <vt:lpstr>PowerPoint Presentation</vt:lpstr>
      <vt:lpstr>Basic Concepts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Finless Rocket Experiment</vt:lpstr>
      <vt:lpstr>PowerPoint Presentation</vt:lpstr>
      <vt:lpstr>Center of Gravity</vt:lpstr>
      <vt:lpstr>Calculating Center of Gravity</vt:lpstr>
      <vt:lpstr>Center of Lift (a.k.a Center of Pressure)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Summary</vt:lpstr>
      <vt:lpstr>Summary</vt:lpstr>
      <vt:lpstr>PowerPoint Presentation</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Stability</dc:title>
  <dc:creator>Eberspeaker, Philip J. (WFF-8100)</dc:creator>
  <cp:lastModifiedBy>Philip Eberspeaker</cp:lastModifiedBy>
  <cp:revision>70</cp:revision>
  <cp:lastPrinted>2013-06-10T19:30:01Z</cp:lastPrinted>
  <dcterms:created xsi:type="dcterms:W3CDTF">2012-05-22T18:03:05Z</dcterms:created>
  <dcterms:modified xsi:type="dcterms:W3CDTF">2018-07-17T16:14:55Z</dcterms:modified>
</cp:coreProperties>
</file>